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94" r:id="rId2"/>
    <p:sldId id="296" r:id="rId3"/>
    <p:sldId id="269" r:id="rId4"/>
    <p:sldId id="295" r:id="rId5"/>
    <p:sldId id="279" r:id="rId6"/>
    <p:sldId id="280" r:id="rId7"/>
    <p:sldId id="281" r:id="rId8"/>
    <p:sldId id="283" r:id="rId9"/>
    <p:sldId id="285" r:id="rId10"/>
    <p:sldId id="286" r:id="rId11"/>
    <p:sldId id="307" r:id="rId12"/>
    <p:sldId id="293" r:id="rId13"/>
    <p:sldId id="271" r:id="rId14"/>
    <p:sldId id="273" r:id="rId15"/>
    <p:sldId id="274" r:id="rId16"/>
    <p:sldId id="275" r:id="rId17"/>
    <p:sldId id="276" r:id="rId18"/>
    <p:sldId id="311" r:id="rId19"/>
    <p:sldId id="266" r:id="rId20"/>
    <p:sldId id="298" r:id="rId21"/>
    <p:sldId id="299" r:id="rId22"/>
    <p:sldId id="301" r:id="rId23"/>
    <p:sldId id="257" r:id="rId24"/>
    <p:sldId id="267" r:id="rId25"/>
    <p:sldId id="306" r:id="rId26"/>
    <p:sldId id="303" r:id="rId27"/>
    <p:sldId id="302" r:id="rId28"/>
    <p:sldId id="304" r:id="rId29"/>
    <p:sldId id="305" r:id="rId30"/>
    <p:sldId id="263" r:id="rId31"/>
    <p:sldId id="308" r:id="rId32"/>
    <p:sldId id="261" r:id="rId33"/>
    <p:sldId id="309" r:id="rId34"/>
    <p:sldId id="264" r:id="rId35"/>
    <p:sldId id="310" r:id="rId36"/>
    <p:sldId id="312" r:id="rId37"/>
    <p:sldId id="277"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B3"/>
    <a:srgbClr val="FFFF8F"/>
    <a:srgbClr val="FFD9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7" d="100"/>
          <a:sy n="107" d="100"/>
        </p:scale>
        <p:origin x="67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7:24:44.01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0,'18958'0'0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7:24:50.29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0,'18748'0'0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7:27:38.13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0,'18748'0'0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7:28:26.50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0,'21656'0'0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9:46:43.709"/>
    </inkml:context>
    <inkml:brush xml:id="br0">
      <inkml:brushProperty name="width" value="0.3" units="cm"/>
      <inkml:brushProperty name="height" value="0.6" units="cm"/>
      <inkml:brushProperty name="color" value="#FFFFB3"/>
      <inkml:brushProperty name="tip" value="rectangle"/>
      <inkml:brushProperty name="rasterOp" value="maskPen"/>
      <inkml:brushProperty name="ignorePressure" value="1"/>
    </inkml:brush>
  </inkml:definitions>
  <inkml:trace contextRef="#ctx0" brushRef="#br0">0 0 0,'18958'0'0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9:46:43.710"/>
    </inkml:context>
    <inkml:brush xml:id="br0">
      <inkml:brushProperty name="width" value="0.3" units="cm"/>
      <inkml:brushProperty name="height" value="0.6" units="cm"/>
      <inkml:brushProperty name="color" value="#FFFFB3"/>
      <inkml:brushProperty name="tip" value="rectangle"/>
      <inkml:brushProperty name="rasterOp" value="maskPen"/>
      <inkml:brushProperty name="ignorePressure" value="1"/>
    </inkml:brush>
  </inkml:definitions>
  <inkml:trace contextRef="#ctx0" brushRef="#br0">0 0 0,'18748'0'0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7:28:46.90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0,'4372'0'0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7:28:56.80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26 0,'5001'-26'0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7:29:27.95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0,'23592'0'0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9:46:46.570"/>
    </inkml:context>
    <inkml:brush xml:id="br0">
      <inkml:brushProperty name="width" value="0.3" units="cm"/>
      <inkml:brushProperty name="height" value="0.6" units="cm"/>
      <inkml:brushProperty name="color" value="#FFFFB3"/>
      <inkml:brushProperty name="tip" value="rectangle"/>
      <inkml:brushProperty name="rasterOp" value="maskPen"/>
      <inkml:brushProperty name="ignorePressure" value="1"/>
    </inkml:brush>
  </inkml:definitions>
  <inkml:trace contextRef="#ctx0" brushRef="#br0">0 0 0,'18958'0'0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9:46:46.571"/>
    </inkml:context>
    <inkml:brush xml:id="br0">
      <inkml:brushProperty name="width" value="0.3" units="cm"/>
      <inkml:brushProperty name="height" value="0.6" units="cm"/>
      <inkml:brushProperty name="color" value="#FFFFB3"/>
      <inkml:brushProperty name="tip" value="rectangle"/>
      <inkml:brushProperty name="rasterOp" value="maskPen"/>
      <inkml:brushProperty name="ignorePressure" value="1"/>
    </inkml:brush>
  </inkml:definitions>
  <inkml:trace contextRef="#ctx0" brushRef="#br0">0 0 0,'18748'0'0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9:47:28.769"/>
    </inkml:context>
    <inkml:brush xml:id="br0">
      <inkml:brushProperty name="width" value="0.3" units="cm"/>
      <inkml:brushProperty name="height" value="0.6" units="cm"/>
      <inkml:brushProperty name="color" value="#FFFFB3"/>
      <inkml:brushProperty name="tip" value="rectangle"/>
      <inkml:brushProperty name="rasterOp" value="maskPen"/>
      <inkml:brushProperty name="ignorePressure" value="1"/>
    </inkml:brush>
  </inkml:definitions>
  <inkml:trace contextRef="#ctx0" brushRef="#br0">0 0 0,'18748'0'0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9:47:28.770"/>
    </inkml:context>
    <inkml:brush xml:id="br0">
      <inkml:brushProperty name="width" value="0.3" units="cm"/>
      <inkml:brushProperty name="height" value="0.6" units="cm"/>
      <inkml:brushProperty name="color" value="#FFFFB3"/>
      <inkml:brushProperty name="tip" value="rectangle"/>
      <inkml:brushProperty name="rasterOp" value="maskPen"/>
      <inkml:brushProperty name="ignorePressure" value="1"/>
    </inkml:brush>
  </inkml:definitions>
  <inkml:trace contextRef="#ctx0" brushRef="#br0">0 0 0,'21656'0'0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7:30:59.31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0,'11184'0'0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7:31:06.76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26 0,'5656'-26'0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7:31:12.43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0,'16418'0'0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7:31:17.29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0,'11548'0'0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7:38:33.55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27 0,'13878'-27'0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7:38:38.02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0,'20006'105'0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7:40:08.09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0,'22467'52'0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7:40:31.40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0,'23487'186'0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7:41:04.97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0,'23723'188'0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7:41:08.97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0,'22158'176'0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7:41:14.90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0,'15944'126'0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7:40:08.090"/>
    </inkml:context>
    <inkml:brush xml:id="br0">
      <inkml:brushProperty name="width" value="0.3" units="cm"/>
      <inkml:brushProperty name="height" value="0.6" units="cm"/>
      <inkml:brushProperty name="color" value="#FFFFB3"/>
      <inkml:brushProperty name="tip" value="rectangle"/>
      <inkml:brushProperty name="rasterOp" value="maskPen"/>
      <inkml:brushProperty name="ignorePressure" value="1"/>
    </inkml:brush>
  </inkml:definitions>
  <inkml:trace contextRef="#ctx0" brushRef="#br0">0 0 0,'22467'52'0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7:40:31.401"/>
    </inkml:context>
    <inkml:brush xml:id="br0">
      <inkml:brushProperty name="width" value="0.3" units="cm"/>
      <inkml:brushProperty name="height" value="0.6" units="cm"/>
      <inkml:brushProperty name="color" value="#FFFFB3"/>
      <inkml:brushProperty name="tip" value="rectangle"/>
      <inkml:brushProperty name="rasterOp" value="maskPen"/>
      <inkml:brushProperty name="ignorePressure" value="1"/>
    </inkml:brush>
  </inkml:definitions>
  <inkml:trace contextRef="#ctx0" brushRef="#br0">0 0 0,'23487'186'0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7:41:04.972"/>
    </inkml:context>
    <inkml:brush xml:id="br0">
      <inkml:brushProperty name="width" value="0.3" units="cm"/>
      <inkml:brushProperty name="height" value="0.6" units="cm"/>
      <inkml:brushProperty name="color" value="#FFFFB3"/>
      <inkml:brushProperty name="tip" value="rectangle"/>
      <inkml:brushProperty name="rasterOp" value="maskPen"/>
      <inkml:brushProperty name="ignorePressure" value="1"/>
    </inkml:brush>
  </inkml:definitions>
  <inkml:trace contextRef="#ctx0" brushRef="#br0">0 0 0,'23723'188'0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7:41:08.977"/>
    </inkml:context>
    <inkml:brush xml:id="br0">
      <inkml:brushProperty name="width" value="0.3" units="cm"/>
      <inkml:brushProperty name="height" value="0.6" units="cm"/>
      <inkml:brushProperty name="color" value="#FFFFB3"/>
      <inkml:brushProperty name="tip" value="rectangle"/>
      <inkml:brushProperty name="rasterOp" value="maskPen"/>
      <inkml:brushProperty name="ignorePressure" value="1"/>
    </inkml:brush>
  </inkml:definitions>
  <inkml:trace contextRef="#ctx0" brushRef="#br0">0 0 0,'22158'176'0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7:41:14.905"/>
    </inkml:context>
    <inkml:brush xml:id="br0">
      <inkml:brushProperty name="width" value="0.3" units="cm"/>
      <inkml:brushProperty name="height" value="0.6" units="cm"/>
      <inkml:brushProperty name="color" value="#FFFFB3"/>
      <inkml:brushProperty name="tip" value="rectangle"/>
      <inkml:brushProperty name="rasterOp" value="maskPen"/>
      <inkml:brushProperty name="ignorePressure" value="1"/>
    </inkml:brush>
  </inkml:definitions>
  <inkml:trace contextRef="#ctx0" brushRef="#br0">0 0 0,'15944'126'0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9:43:43.60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0,'23593'27'0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9:43:43.60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53 0,'5054'-53'0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2T19:43:43.60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82,'2640'0,"-2016"-40,-40 0,973 38,-741 5,12735-3,-13511 2,50 8,16 2,51-9,-118-3</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2T17:48:08.41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28,'239'-13,"-44"2,588 7,-451 5,44 13,-31-1,2032-11,-1156-4,-838 2,-356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7:48:29.61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0,'23724'0'0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17:48:38.29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0,'17859'0'0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2T16:28:15.87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0,'501'0,"-474"2,-1 0,29 7,39 4,-37-11,-3-1,78 13,-5-2,6 2,-74-7,1-2,110-5,-67-2,-80 2</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54A01-15E0-4A8A-B8D4-057F3CC311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37AC08E-F2D4-47B0-A25C-443E0A40F5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7D72F8-CFF4-4C0A-8D61-20712A376AB4}"/>
              </a:ext>
            </a:extLst>
          </p:cNvPr>
          <p:cNvSpPr>
            <a:spLocks noGrp="1"/>
          </p:cNvSpPr>
          <p:nvPr>
            <p:ph type="dt" sz="half" idx="10"/>
          </p:nvPr>
        </p:nvSpPr>
        <p:spPr/>
        <p:txBody>
          <a:bodyPr/>
          <a:lstStyle/>
          <a:p>
            <a:fld id="{F468E236-3C7C-4BF9-9B9E-60C5D5DF2882}" type="datetimeFigureOut">
              <a:rPr lang="en-US" smtClean="0"/>
              <a:t>10/13/2026</a:t>
            </a:fld>
            <a:endParaRPr lang="en-US"/>
          </a:p>
        </p:txBody>
      </p:sp>
      <p:sp>
        <p:nvSpPr>
          <p:cNvPr id="5" name="Footer Placeholder 4">
            <a:extLst>
              <a:ext uri="{FF2B5EF4-FFF2-40B4-BE49-F238E27FC236}">
                <a16:creationId xmlns:a16="http://schemas.microsoft.com/office/drawing/2014/main" id="{034C00A0-291E-43F9-8A20-1E143AE56F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E5379D-472C-4608-B0CA-E5B6CA147757}"/>
              </a:ext>
            </a:extLst>
          </p:cNvPr>
          <p:cNvSpPr>
            <a:spLocks noGrp="1"/>
          </p:cNvSpPr>
          <p:nvPr>
            <p:ph type="sldNum" sz="quarter" idx="12"/>
          </p:nvPr>
        </p:nvSpPr>
        <p:spPr/>
        <p:txBody>
          <a:bodyPr/>
          <a:lstStyle/>
          <a:p>
            <a:fld id="{F522F52F-477B-421E-B0C6-DA62075915FF}" type="slidenum">
              <a:rPr lang="en-US" smtClean="0"/>
              <a:t>‹#›</a:t>
            </a:fld>
            <a:endParaRPr lang="en-US"/>
          </a:p>
        </p:txBody>
      </p:sp>
    </p:spTree>
    <p:extLst>
      <p:ext uri="{BB962C8B-B14F-4D97-AF65-F5344CB8AC3E}">
        <p14:creationId xmlns:p14="http://schemas.microsoft.com/office/powerpoint/2010/main" val="3594733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CBD64-C40E-4AA3-84D4-2BD1C80E5E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DD6823-67D8-4508-B526-4FDF221543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99D7A9-A7BE-40D3-8821-C2C1E4BD07E6}"/>
              </a:ext>
            </a:extLst>
          </p:cNvPr>
          <p:cNvSpPr>
            <a:spLocks noGrp="1"/>
          </p:cNvSpPr>
          <p:nvPr>
            <p:ph type="dt" sz="half" idx="10"/>
          </p:nvPr>
        </p:nvSpPr>
        <p:spPr/>
        <p:txBody>
          <a:bodyPr/>
          <a:lstStyle/>
          <a:p>
            <a:fld id="{F468E236-3C7C-4BF9-9B9E-60C5D5DF2882}" type="datetimeFigureOut">
              <a:rPr lang="en-US" smtClean="0"/>
              <a:t>10/13/2026</a:t>
            </a:fld>
            <a:endParaRPr lang="en-US"/>
          </a:p>
        </p:txBody>
      </p:sp>
      <p:sp>
        <p:nvSpPr>
          <p:cNvPr id="5" name="Footer Placeholder 4">
            <a:extLst>
              <a:ext uri="{FF2B5EF4-FFF2-40B4-BE49-F238E27FC236}">
                <a16:creationId xmlns:a16="http://schemas.microsoft.com/office/drawing/2014/main" id="{70968692-D01D-4633-BCCB-CBD99634CB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ED98F7-F31F-4A64-8BAB-0ACC8C020B18}"/>
              </a:ext>
            </a:extLst>
          </p:cNvPr>
          <p:cNvSpPr>
            <a:spLocks noGrp="1"/>
          </p:cNvSpPr>
          <p:nvPr>
            <p:ph type="sldNum" sz="quarter" idx="12"/>
          </p:nvPr>
        </p:nvSpPr>
        <p:spPr/>
        <p:txBody>
          <a:bodyPr/>
          <a:lstStyle/>
          <a:p>
            <a:fld id="{F522F52F-477B-421E-B0C6-DA62075915FF}" type="slidenum">
              <a:rPr lang="en-US" smtClean="0"/>
              <a:t>‹#›</a:t>
            </a:fld>
            <a:endParaRPr lang="en-US"/>
          </a:p>
        </p:txBody>
      </p:sp>
    </p:spTree>
    <p:extLst>
      <p:ext uri="{BB962C8B-B14F-4D97-AF65-F5344CB8AC3E}">
        <p14:creationId xmlns:p14="http://schemas.microsoft.com/office/powerpoint/2010/main" val="3429371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29275-82CF-4D67-8B16-C2CFB00ED27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583DF1-111B-4183-9109-DA544E66B7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B6D724-66A2-4D4A-88A1-CEC5532D09C6}"/>
              </a:ext>
            </a:extLst>
          </p:cNvPr>
          <p:cNvSpPr>
            <a:spLocks noGrp="1"/>
          </p:cNvSpPr>
          <p:nvPr>
            <p:ph type="dt" sz="half" idx="10"/>
          </p:nvPr>
        </p:nvSpPr>
        <p:spPr/>
        <p:txBody>
          <a:bodyPr/>
          <a:lstStyle/>
          <a:p>
            <a:fld id="{F468E236-3C7C-4BF9-9B9E-60C5D5DF2882}" type="datetimeFigureOut">
              <a:rPr lang="en-US" smtClean="0"/>
              <a:t>10/13/2026</a:t>
            </a:fld>
            <a:endParaRPr lang="en-US"/>
          </a:p>
        </p:txBody>
      </p:sp>
      <p:sp>
        <p:nvSpPr>
          <p:cNvPr id="5" name="Footer Placeholder 4">
            <a:extLst>
              <a:ext uri="{FF2B5EF4-FFF2-40B4-BE49-F238E27FC236}">
                <a16:creationId xmlns:a16="http://schemas.microsoft.com/office/drawing/2014/main" id="{6073E9CB-5E93-4770-805D-52CB472843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7127CD-9E8F-42A0-B606-637C55D1A9AB}"/>
              </a:ext>
            </a:extLst>
          </p:cNvPr>
          <p:cNvSpPr>
            <a:spLocks noGrp="1"/>
          </p:cNvSpPr>
          <p:nvPr>
            <p:ph type="sldNum" sz="quarter" idx="12"/>
          </p:nvPr>
        </p:nvSpPr>
        <p:spPr/>
        <p:txBody>
          <a:bodyPr/>
          <a:lstStyle/>
          <a:p>
            <a:fld id="{F522F52F-477B-421E-B0C6-DA62075915FF}" type="slidenum">
              <a:rPr lang="en-US" smtClean="0"/>
              <a:t>‹#›</a:t>
            </a:fld>
            <a:endParaRPr lang="en-US"/>
          </a:p>
        </p:txBody>
      </p:sp>
    </p:spTree>
    <p:extLst>
      <p:ext uri="{BB962C8B-B14F-4D97-AF65-F5344CB8AC3E}">
        <p14:creationId xmlns:p14="http://schemas.microsoft.com/office/powerpoint/2010/main" val="2042368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BD14B-EBBA-4ED9-97A9-408883C175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97CA1A-95D1-4A0B-B606-63DABD42E20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00A6DA7-5513-4145-A653-D6FFC60E322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7D86631-DC47-4A2B-9123-020DA6E49A12}"/>
              </a:ext>
            </a:extLst>
          </p:cNvPr>
          <p:cNvSpPr>
            <a:spLocks noGrp="1"/>
          </p:cNvSpPr>
          <p:nvPr>
            <p:ph type="dt" sz="half" idx="10"/>
          </p:nvPr>
        </p:nvSpPr>
        <p:spPr/>
        <p:txBody>
          <a:bodyPr/>
          <a:lstStyle/>
          <a:p>
            <a:fld id="{F468E236-3C7C-4BF9-9B9E-60C5D5DF2882}" type="datetimeFigureOut">
              <a:rPr lang="en-US" smtClean="0"/>
              <a:t>10/13/2026</a:t>
            </a:fld>
            <a:endParaRPr lang="en-US"/>
          </a:p>
        </p:txBody>
      </p:sp>
      <p:sp>
        <p:nvSpPr>
          <p:cNvPr id="6" name="Footer Placeholder 5">
            <a:extLst>
              <a:ext uri="{FF2B5EF4-FFF2-40B4-BE49-F238E27FC236}">
                <a16:creationId xmlns:a16="http://schemas.microsoft.com/office/drawing/2014/main" id="{05B3498F-F3FA-4344-AABE-16D6486510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950892-C5DE-4C90-9F3F-1ABD0DC5D9B3}"/>
              </a:ext>
            </a:extLst>
          </p:cNvPr>
          <p:cNvSpPr>
            <a:spLocks noGrp="1"/>
          </p:cNvSpPr>
          <p:nvPr>
            <p:ph type="sldNum" sz="quarter" idx="12"/>
          </p:nvPr>
        </p:nvSpPr>
        <p:spPr/>
        <p:txBody>
          <a:bodyPr/>
          <a:lstStyle/>
          <a:p>
            <a:fld id="{F522F52F-477B-421E-B0C6-DA62075915FF}" type="slidenum">
              <a:rPr lang="en-US" smtClean="0"/>
              <a:t>‹#›</a:t>
            </a:fld>
            <a:endParaRPr lang="en-US"/>
          </a:p>
        </p:txBody>
      </p:sp>
    </p:spTree>
    <p:extLst>
      <p:ext uri="{BB962C8B-B14F-4D97-AF65-F5344CB8AC3E}">
        <p14:creationId xmlns:p14="http://schemas.microsoft.com/office/powerpoint/2010/main" val="82935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B1A00-2D79-4C16-B9BF-381EA3B4B7D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AC17170-13E3-4863-997E-3BC68216AD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8BCC431-E7F2-4F28-A00D-B82BCBFB06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864C61B-6BA2-4777-A7BE-EA29B6544D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B226040-5E27-41D1-8F67-ADC8DA4661F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7541ECF-AF5A-4391-AC85-FDF2DFCEB2C7}"/>
              </a:ext>
            </a:extLst>
          </p:cNvPr>
          <p:cNvSpPr>
            <a:spLocks noGrp="1"/>
          </p:cNvSpPr>
          <p:nvPr>
            <p:ph type="dt" sz="half" idx="10"/>
          </p:nvPr>
        </p:nvSpPr>
        <p:spPr/>
        <p:txBody>
          <a:bodyPr/>
          <a:lstStyle/>
          <a:p>
            <a:fld id="{F468E236-3C7C-4BF9-9B9E-60C5D5DF2882}" type="datetimeFigureOut">
              <a:rPr lang="en-US" smtClean="0"/>
              <a:t>10/13/2026</a:t>
            </a:fld>
            <a:endParaRPr lang="en-US"/>
          </a:p>
        </p:txBody>
      </p:sp>
      <p:sp>
        <p:nvSpPr>
          <p:cNvPr id="8" name="Footer Placeholder 7">
            <a:extLst>
              <a:ext uri="{FF2B5EF4-FFF2-40B4-BE49-F238E27FC236}">
                <a16:creationId xmlns:a16="http://schemas.microsoft.com/office/drawing/2014/main" id="{6C1F6BBC-3757-46C7-8DFA-FC449B97A51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36C87F1-5AD1-4A4B-BF61-354F851BC4B0}"/>
              </a:ext>
            </a:extLst>
          </p:cNvPr>
          <p:cNvSpPr>
            <a:spLocks noGrp="1"/>
          </p:cNvSpPr>
          <p:nvPr>
            <p:ph type="sldNum" sz="quarter" idx="12"/>
          </p:nvPr>
        </p:nvSpPr>
        <p:spPr/>
        <p:txBody>
          <a:bodyPr/>
          <a:lstStyle/>
          <a:p>
            <a:fld id="{F522F52F-477B-421E-B0C6-DA62075915FF}" type="slidenum">
              <a:rPr lang="en-US" smtClean="0"/>
              <a:t>‹#›</a:t>
            </a:fld>
            <a:endParaRPr lang="en-US"/>
          </a:p>
        </p:txBody>
      </p:sp>
    </p:spTree>
    <p:extLst>
      <p:ext uri="{BB962C8B-B14F-4D97-AF65-F5344CB8AC3E}">
        <p14:creationId xmlns:p14="http://schemas.microsoft.com/office/powerpoint/2010/main" val="2651621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4869B-D0B1-4F2A-9918-1DB6EBF7218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D9982B3-FDB5-4AE1-B55E-30A56265FFD1}"/>
              </a:ext>
            </a:extLst>
          </p:cNvPr>
          <p:cNvSpPr>
            <a:spLocks noGrp="1"/>
          </p:cNvSpPr>
          <p:nvPr>
            <p:ph type="dt" sz="half" idx="10"/>
          </p:nvPr>
        </p:nvSpPr>
        <p:spPr/>
        <p:txBody>
          <a:bodyPr/>
          <a:lstStyle/>
          <a:p>
            <a:fld id="{F468E236-3C7C-4BF9-9B9E-60C5D5DF2882}" type="datetimeFigureOut">
              <a:rPr lang="en-US" smtClean="0"/>
              <a:t>10/13/2026</a:t>
            </a:fld>
            <a:endParaRPr lang="en-US"/>
          </a:p>
        </p:txBody>
      </p:sp>
      <p:sp>
        <p:nvSpPr>
          <p:cNvPr id="4" name="Footer Placeholder 3">
            <a:extLst>
              <a:ext uri="{FF2B5EF4-FFF2-40B4-BE49-F238E27FC236}">
                <a16:creationId xmlns:a16="http://schemas.microsoft.com/office/drawing/2014/main" id="{BF66CE8E-A756-4927-BDEE-3C0F2A9A977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DF185C6-96B3-4380-8754-EE7F2E7689FA}"/>
              </a:ext>
            </a:extLst>
          </p:cNvPr>
          <p:cNvSpPr>
            <a:spLocks noGrp="1"/>
          </p:cNvSpPr>
          <p:nvPr>
            <p:ph type="sldNum" sz="quarter" idx="12"/>
          </p:nvPr>
        </p:nvSpPr>
        <p:spPr/>
        <p:txBody>
          <a:bodyPr/>
          <a:lstStyle/>
          <a:p>
            <a:fld id="{F522F52F-477B-421E-B0C6-DA62075915FF}" type="slidenum">
              <a:rPr lang="en-US" smtClean="0"/>
              <a:t>‹#›</a:t>
            </a:fld>
            <a:endParaRPr lang="en-US"/>
          </a:p>
        </p:txBody>
      </p:sp>
    </p:spTree>
    <p:extLst>
      <p:ext uri="{BB962C8B-B14F-4D97-AF65-F5344CB8AC3E}">
        <p14:creationId xmlns:p14="http://schemas.microsoft.com/office/powerpoint/2010/main" val="1769180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13DC11-8587-4F2F-9B0E-B780B05FA75E}"/>
              </a:ext>
            </a:extLst>
          </p:cNvPr>
          <p:cNvSpPr>
            <a:spLocks noGrp="1"/>
          </p:cNvSpPr>
          <p:nvPr>
            <p:ph type="dt" sz="half" idx="10"/>
          </p:nvPr>
        </p:nvSpPr>
        <p:spPr/>
        <p:txBody>
          <a:bodyPr/>
          <a:lstStyle/>
          <a:p>
            <a:fld id="{F468E236-3C7C-4BF9-9B9E-60C5D5DF2882}" type="datetimeFigureOut">
              <a:rPr lang="en-US" smtClean="0"/>
              <a:t>10/13/2026</a:t>
            </a:fld>
            <a:endParaRPr lang="en-US"/>
          </a:p>
        </p:txBody>
      </p:sp>
      <p:sp>
        <p:nvSpPr>
          <p:cNvPr id="3" name="Footer Placeholder 2">
            <a:extLst>
              <a:ext uri="{FF2B5EF4-FFF2-40B4-BE49-F238E27FC236}">
                <a16:creationId xmlns:a16="http://schemas.microsoft.com/office/drawing/2014/main" id="{D563BC5A-6C0C-44FD-BA6E-5AF29CB0C0E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B022565-DF10-46A1-8EEC-A6E8EB444175}"/>
              </a:ext>
            </a:extLst>
          </p:cNvPr>
          <p:cNvSpPr>
            <a:spLocks noGrp="1"/>
          </p:cNvSpPr>
          <p:nvPr>
            <p:ph type="sldNum" sz="quarter" idx="12"/>
          </p:nvPr>
        </p:nvSpPr>
        <p:spPr/>
        <p:txBody>
          <a:bodyPr/>
          <a:lstStyle/>
          <a:p>
            <a:fld id="{F522F52F-477B-421E-B0C6-DA62075915FF}" type="slidenum">
              <a:rPr lang="en-US" smtClean="0"/>
              <a:t>‹#›</a:t>
            </a:fld>
            <a:endParaRPr lang="en-US"/>
          </a:p>
        </p:txBody>
      </p:sp>
    </p:spTree>
    <p:extLst>
      <p:ext uri="{BB962C8B-B14F-4D97-AF65-F5344CB8AC3E}">
        <p14:creationId xmlns:p14="http://schemas.microsoft.com/office/powerpoint/2010/main" val="3811004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125B6-0AE3-4105-ACBB-041029CC7C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267342F-2051-4410-8E89-23ADD75552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EE2D16-8DA0-4CE5-B001-6520B5F9D1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8DFCC8-FCDB-4839-8146-F6EC740315F4}"/>
              </a:ext>
            </a:extLst>
          </p:cNvPr>
          <p:cNvSpPr>
            <a:spLocks noGrp="1"/>
          </p:cNvSpPr>
          <p:nvPr>
            <p:ph type="dt" sz="half" idx="10"/>
          </p:nvPr>
        </p:nvSpPr>
        <p:spPr/>
        <p:txBody>
          <a:bodyPr/>
          <a:lstStyle/>
          <a:p>
            <a:fld id="{F468E236-3C7C-4BF9-9B9E-60C5D5DF2882}" type="datetimeFigureOut">
              <a:rPr lang="en-US" smtClean="0"/>
              <a:t>10/13/2026</a:t>
            </a:fld>
            <a:endParaRPr lang="en-US"/>
          </a:p>
        </p:txBody>
      </p:sp>
      <p:sp>
        <p:nvSpPr>
          <p:cNvPr id="6" name="Footer Placeholder 5">
            <a:extLst>
              <a:ext uri="{FF2B5EF4-FFF2-40B4-BE49-F238E27FC236}">
                <a16:creationId xmlns:a16="http://schemas.microsoft.com/office/drawing/2014/main" id="{DCD33386-3647-4440-AA83-0F7675E7B6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17CA02-943F-4EA8-B357-D7DC425BC4AF}"/>
              </a:ext>
            </a:extLst>
          </p:cNvPr>
          <p:cNvSpPr>
            <a:spLocks noGrp="1"/>
          </p:cNvSpPr>
          <p:nvPr>
            <p:ph type="sldNum" sz="quarter" idx="12"/>
          </p:nvPr>
        </p:nvSpPr>
        <p:spPr/>
        <p:txBody>
          <a:bodyPr/>
          <a:lstStyle/>
          <a:p>
            <a:fld id="{F522F52F-477B-421E-B0C6-DA62075915FF}" type="slidenum">
              <a:rPr lang="en-US" smtClean="0"/>
              <a:t>‹#›</a:t>
            </a:fld>
            <a:endParaRPr lang="en-US"/>
          </a:p>
        </p:txBody>
      </p:sp>
    </p:spTree>
    <p:extLst>
      <p:ext uri="{BB962C8B-B14F-4D97-AF65-F5344CB8AC3E}">
        <p14:creationId xmlns:p14="http://schemas.microsoft.com/office/powerpoint/2010/main" val="2429462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7B731-41FE-4ED7-9C6F-034F31AC89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A43404-D408-4E25-A934-7CFD5AAD31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06FE5E2-889B-4E77-A5F7-67581862A2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69E466-A0A2-4E53-95F6-261A2C65E735}"/>
              </a:ext>
            </a:extLst>
          </p:cNvPr>
          <p:cNvSpPr>
            <a:spLocks noGrp="1"/>
          </p:cNvSpPr>
          <p:nvPr>
            <p:ph type="dt" sz="half" idx="10"/>
          </p:nvPr>
        </p:nvSpPr>
        <p:spPr/>
        <p:txBody>
          <a:bodyPr/>
          <a:lstStyle/>
          <a:p>
            <a:fld id="{F468E236-3C7C-4BF9-9B9E-60C5D5DF2882}" type="datetimeFigureOut">
              <a:rPr lang="en-US" smtClean="0"/>
              <a:t>10/13/2026</a:t>
            </a:fld>
            <a:endParaRPr lang="en-US"/>
          </a:p>
        </p:txBody>
      </p:sp>
      <p:sp>
        <p:nvSpPr>
          <p:cNvPr id="6" name="Footer Placeholder 5">
            <a:extLst>
              <a:ext uri="{FF2B5EF4-FFF2-40B4-BE49-F238E27FC236}">
                <a16:creationId xmlns:a16="http://schemas.microsoft.com/office/drawing/2014/main" id="{34B7BB9E-773D-4BBE-B327-D3CE8C0978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020950-D6B7-4F81-86C6-34A8766B33B0}"/>
              </a:ext>
            </a:extLst>
          </p:cNvPr>
          <p:cNvSpPr>
            <a:spLocks noGrp="1"/>
          </p:cNvSpPr>
          <p:nvPr>
            <p:ph type="sldNum" sz="quarter" idx="12"/>
          </p:nvPr>
        </p:nvSpPr>
        <p:spPr/>
        <p:txBody>
          <a:bodyPr/>
          <a:lstStyle/>
          <a:p>
            <a:fld id="{F522F52F-477B-421E-B0C6-DA62075915FF}" type="slidenum">
              <a:rPr lang="en-US" smtClean="0"/>
              <a:t>‹#›</a:t>
            </a:fld>
            <a:endParaRPr lang="en-US"/>
          </a:p>
        </p:txBody>
      </p:sp>
    </p:spTree>
    <p:extLst>
      <p:ext uri="{BB962C8B-B14F-4D97-AF65-F5344CB8AC3E}">
        <p14:creationId xmlns:p14="http://schemas.microsoft.com/office/powerpoint/2010/main" val="1301312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A42F5-2198-4311-8CC6-CE50D01C731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A41A4FD-7610-45D2-93DA-18C540E87F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688C37-E18B-47F1-8F69-200ACDB73AEC}"/>
              </a:ext>
            </a:extLst>
          </p:cNvPr>
          <p:cNvSpPr>
            <a:spLocks noGrp="1"/>
          </p:cNvSpPr>
          <p:nvPr>
            <p:ph type="dt" sz="half" idx="10"/>
          </p:nvPr>
        </p:nvSpPr>
        <p:spPr/>
        <p:txBody>
          <a:bodyPr/>
          <a:lstStyle/>
          <a:p>
            <a:fld id="{F468E236-3C7C-4BF9-9B9E-60C5D5DF2882}" type="datetimeFigureOut">
              <a:rPr lang="en-US" smtClean="0"/>
              <a:t>10/13/2026</a:t>
            </a:fld>
            <a:endParaRPr lang="en-US"/>
          </a:p>
        </p:txBody>
      </p:sp>
      <p:sp>
        <p:nvSpPr>
          <p:cNvPr id="5" name="Footer Placeholder 4">
            <a:extLst>
              <a:ext uri="{FF2B5EF4-FFF2-40B4-BE49-F238E27FC236}">
                <a16:creationId xmlns:a16="http://schemas.microsoft.com/office/drawing/2014/main" id="{701AA85D-BCA6-4A36-8F0C-56D6C16DB3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50F468-3D07-4E2D-BB4E-EFF7F32F1F70}"/>
              </a:ext>
            </a:extLst>
          </p:cNvPr>
          <p:cNvSpPr>
            <a:spLocks noGrp="1"/>
          </p:cNvSpPr>
          <p:nvPr>
            <p:ph type="sldNum" sz="quarter" idx="12"/>
          </p:nvPr>
        </p:nvSpPr>
        <p:spPr/>
        <p:txBody>
          <a:bodyPr/>
          <a:lstStyle/>
          <a:p>
            <a:fld id="{F522F52F-477B-421E-B0C6-DA62075915FF}" type="slidenum">
              <a:rPr lang="en-US" smtClean="0"/>
              <a:t>‹#›</a:t>
            </a:fld>
            <a:endParaRPr lang="en-US"/>
          </a:p>
        </p:txBody>
      </p:sp>
    </p:spTree>
    <p:extLst>
      <p:ext uri="{BB962C8B-B14F-4D97-AF65-F5344CB8AC3E}">
        <p14:creationId xmlns:p14="http://schemas.microsoft.com/office/powerpoint/2010/main" val="2424899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D8E8A3-5D4A-4762-9D5F-33022BB3F99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E465C5-F006-4DB1-9E3F-4429FFC00DB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056F9D-CA28-4867-9C18-BD7E707A14ED}"/>
              </a:ext>
            </a:extLst>
          </p:cNvPr>
          <p:cNvSpPr>
            <a:spLocks noGrp="1"/>
          </p:cNvSpPr>
          <p:nvPr>
            <p:ph type="dt" sz="half" idx="10"/>
          </p:nvPr>
        </p:nvSpPr>
        <p:spPr/>
        <p:txBody>
          <a:bodyPr/>
          <a:lstStyle/>
          <a:p>
            <a:fld id="{F468E236-3C7C-4BF9-9B9E-60C5D5DF2882}" type="datetimeFigureOut">
              <a:rPr lang="en-US" smtClean="0"/>
              <a:t>10/13/2026</a:t>
            </a:fld>
            <a:endParaRPr lang="en-US"/>
          </a:p>
        </p:txBody>
      </p:sp>
      <p:sp>
        <p:nvSpPr>
          <p:cNvPr id="5" name="Footer Placeholder 4">
            <a:extLst>
              <a:ext uri="{FF2B5EF4-FFF2-40B4-BE49-F238E27FC236}">
                <a16:creationId xmlns:a16="http://schemas.microsoft.com/office/drawing/2014/main" id="{0649DF7B-F20A-435D-AC5D-628B3F40A7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756806-B551-469E-9926-EC7F0CD06164}"/>
              </a:ext>
            </a:extLst>
          </p:cNvPr>
          <p:cNvSpPr>
            <a:spLocks noGrp="1"/>
          </p:cNvSpPr>
          <p:nvPr>
            <p:ph type="sldNum" sz="quarter" idx="12"/>
          </p:nvPr>
        </p:nvSpPr>
        <p:spPr/>
        <p:txBody>
          <a:bodyPr/>
          <a:lstStyle/>
          <a:p>
            <a:fld id="{F522F52F-477B-421E-B0C6-DA62075915FF}" type="slidenum">
              <a:rPr lang="en-US" smtClean="0"/>
              <a:t>‹#›</a:t>
            </a:fld>
            <a:endParaRPr lang="en-US"/>
          </a:p>
        </p:txBody>
      </p:sp>
    </p:spTree>
    <p:extLst>
      <p:ext uri="{BB962C8B-B14F-4D97-AF65-F5344CB8AC3E}">
        <p14:creationId xmlns:p14="http://schemas.microsoft.com/office/powerpoint/2010/main" val="1762637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EE848D-80C5-4013-AB01-7931FCBAE2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429DBFD-A6B6-49D7-8F51-C693EA7CF9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C1BAEF-9E8B-4D0B-A372-513A1AB596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68E236-3C7C-4BF9-9B9E-60C5D5DF2882}" type="datetimeFigureOut">
              <a:rPr lang="en-US" smtClean="0"/>
              <a:t>10/13/2026</a:t>
            </a:fld>
            <a:endParaRPr lang="en-US"/>
          </a:p>
        </p:txBody>
      </p:sp>
      <p:sp>
        <p:nvSpPr>
          <p:cNvPr id="5" name="Footer Placeholder 4">
            <a:extLst>
              <a:ext uri="{FF2B5EF4-FFF2-40B4-BE49-F238E27FC236}">
                <a16:creationId xmlns:a16="http://schemas.microsoft.com/office/drawing/2014/main" id="{BC007AC1-ED97-4BCF-8154-512C312813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44E618F-1825-4C87-9A53-13EFA4A7AB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22F52F-477B-421E-B0C6-DA62075915FF}" type="slidenum">
              <a:rPr lang="en-US" smtClean="0"/>
              <a:t>‹#›</a:t>
            </a:fld>
            <a:endParaRPr lang="en-US"/>
          </a:p>
        </p:txBody>
      </p:sp>
    </p:spTree>
    <p:extLst>
      <p:ext uri="{BB962C8B-B14F-4D97-AF65-F5344CB8AC3E}">
        <p14:creationId xmlns:p14="http://schemas.microsoft.com/office/powerpoint/2010/main" val="296582673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customXml" Target="../ink/ink2.xml"/><Relationship Id="rId5" Type="http://schemas.openxmlformats.org/officeDocument/2006/relationships/image" Target="../media/image3.png"/><Relationship Id="rId4" Type="http://schemas.openxmlformats.org/officeDocument/2006/relationships/customXml" Target="../ink/ink1.xml"/></Relationships>
</file>

<file path=ppt/slides/_rels/slide6.xml.rels><?xml version="1.0" encoding="UTF-8" standalone="yes"?>
<Relationships xmlns="http://schemas.openxmlformats.org/package/2006/relationships"><Relationship Id="rId8" Type="http://schemas.openxmlformats.org/officeDocument/2006/relationships/customXml" Target="../ink/ink5.xml"/><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customXml" Target="../ink/ink4.xml"/><Relationship Id="rId11" Type="http://schemas.openxmlformats.org/officeDocument/2006/relationships/image" Target="../media/image4.png"/><Relationship Id="rId5" Type="http://schemas.openxmlformats.org/officeDocument/2006/relationships/image" Target="../media/image5.png"/><Relationship Id="rId10" Type="http://schemas.openxmlformats.org/officeDocument/2006/relationships/customXml" Target="../ink/ink6.xml"/><Relationship Id="rId4" Type="http://schemas.openxmlformats.org/officeDocument/2006/relationships/customXml" Target="../ink/ink3.xml"/><Relationship Id="rId9"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customXml" Target="../ink/ink9.xml"/><Relationship Id="rId13" Type="http://schemas.openxmlformats.org/officeDocument/2006/relationships/image" Target="../media/image4.png"/><Relationship Id="rId3" Type="http://schemas.openxmlformats.org/officeDocument/2006/relationships/image" Target="../media/image1.png"/><Relationship Id="rId7" Type="http://schemas.openxmlformats.org/officeDocument/2006/relationships/image" Target="../media/image8.png"/><Relationship Id="rId12" Type="http://schemas.openxmlformats.org/officeDocument/2006/relationships/customXml" Target="../ink/ink11.xml"/><Relationship Id="rId17" Type="http://schemas.openxmlformats.org/officeDocument/2006/relationships/image" Target="../media/image6.png"/><Relationship Id="rId2" Type="http://schemas.openxmlformats.org/officeDocument/2006/relationships/image" Target="../media/image2.png"/><Relationship Id="rId16" Type="http://schemas.openxmlformats.org/officeDocument/2006/relationships/customXml" Target="../ink/ink13.xml"/><Relationship Id="rId1" Type="http://schemas.openxmlformats.org/officeDocument/2006/relationships/slideLayout" Target="../slideLayouts/slideLayout1.xml"/><Relationship Id="rId6" Type="http://schemas.openxmlformats.org/officeDocument/2006/relationships/customXml" Target="../ink/ink8.xml"/><Relationship Id="rId11" Type="http://schemas.openxmlformats.org/officeDocument/2006/relationships/image" Target="../media/image3.png"/><Relationship Id="rId5" Type="http://schemas.openxmlformats.org/officeDocument/2006/relationships/image" Target="../media/image7.png"/><Relationship Id="rId15" Type="http://schemas.openxmlformats.org/officeDocument/2006/relationships/image" Target="../media/image5.png"/><Relationship Id="rId10" Type="http://schemas.openxmlformats.org/officeDocument/2006/relationships/customXml" Target="../ink/ink10.xml"/><Relationship Id="rId4" Type="http://schemas.openxmlformats.org/officeDocument/2006/relationships/customXml" Target="../ink/ink7.xml"/><Relationship Id="rId9" Type="http://schemas.openxmlformats.org/officeDocument/2006/relationships/image" Target="../media/image9.png"/><Relationship Id="rId14" Type="http://schemas.openxmlformats.org/officeDocument/2006/relationships/customXml" Target="../ink/ink12.xml"/></Relationships>
</file>

<file path=ppt/slides/_rels/slide8.xml.rels><?xml version="1.0" encoding="UTF-8" standalone="yes"?>
<Relationships xmlns="http://schemas.openxmlformats.org/package/2006/relationships"><Relationship Id="rId8" Type="http://schemas.openxmlformats.org/officeDocument/2006/relationships/customXml" Target="../ink/ink16.xml"/><Relationship Id="rId3" Type="http://schemas.openxmlformats.org/officeDocument/2006/relationships/image" Target="../media/image10.png"/><Relationship Id="rId7" Type="http://schemas.openxmlformats.org/officeDocument/2006/relationships/image" Target="../media/image12.png"/><Relationship Id="rId12"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customXml" Target="../ink/ink15.xml"/><Relationship Id="rId11" Type="http://schemas.openxmlformats.org/officeDocument/2006/relationships/image" Target="../media/image14.png"/><Relationship Id="rId5" Type="http://schemas.openxmlformats.org/officeDocument/2006/relationships/image" Target="../media/image11.png"/><Relationship Id="rId10" Type="http://schemas.openxmlformats.org/officeDocument/2006/relationships/customXml" Target="../ink/ink17.xml"/><Relationship Id="rId4" Type="http://schemas.openxmlformats.org/officeDocument/2006/relationships/customXml" Target="../ink/ink14.xml"/><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customXml" Target="../ink/ink19.xml"/><Relationship Id="rId5" Type="http://schemas.openxmlformats.org/officeDocument/2006/relationships/image" Target="../media/image17.png"/><Relationship Id="rId4" Type="http://schemas.openxmlformats.org/officeDocument/2006/relationships/customXml" Target="../ink/ink18.xml"/></Relationships>
</file>

<file path=ppt/slides/_rels/slide10.xml.rels><?xml version="1.0" encoding="UTF-8" standalone="yes"?>
<Relationships xmlns="http://schemas.openxmlformats.org/package/2006/relationships"><Relationship Id="rId8" Type="http://schemas.openxmlformats.org/officeDocument/2006/relationships/customXml" Target="../ink/ink22.xml"/><Relationship Id="rId13"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1.png"/><Relationship Id="rId12" Type="http://schemas.openxmlformats.org/officeDocument/2006/relationships/customXml" Target="../ink/ink24.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customXml" Target="../ink/ink21.xml"/><Relationship Id="rId11" Type="http://schemas.openxmlformats.org/officeDocument/2006/relationships/image" Target="../media/image23.png"/><Relationship Id="rId5" Type="http://schemas.openxmlformats.org/officeDocument/2006/relationships/image" Target="../media/image20.png"/><Relationship Id="rId10" Type="http://schemas.openxmlformats.org/officeDocument/2006/relationships/customXml" Target="../ink/ink23.xml"/><Relationship Id="rId4" Type="http://schemas.openxmlformats.org/officeDocument/2006/relationships/customXml" Target="../ink/ink20.xml"/><Relationship Id="rId9" Type="http://schemas.openxmlformats.org/officeDocument/2006/relationships/image" Target="../media/image22.png"/><Relationship Id="rId14" Type="http://schemas.openxmlformats.org/officeDocument/2006/relationships/image" Target="../media/image25.png"/></Relationships>
</file>

<file path=ppt/slides/_rels/slide11.xml.rels><?xml version="1.0" encoding="UTF-8" standalone="yes"?>
<Relationships xmlns="http://schemas.openxmlformats.org/package/2006/relationships"><Relationship Id="rId8" Type="http://schemas.openxmlformats.org/officeDocument/2006/relationships/customXml" Target="../ink/ink27.xml"/><Relationship Id="rId13" Type="http://schemas.openxmlformats.org/officeDocument/2006/relationships/image" Target="../media/image30.png"/><Relationship Id="rId18" Type="http://schemas.openxmlformats.org/officeDocument/2006/relationships/image" Target="../media/image32.png"/><Relationship Id="rId3" Type="http://schemas.openxmlformats.org/officeDocument/2006/relationships/image" Target="../media/image19.png"/><Relationship Id="rId7" Type="http://schemas.openxmlformats.org/officeDocument/2006/relationships/image" Target="../media/image27.png"/><Relationship Id="rId12" Type="http://schemas.openxmlformats.org/officeDocument/2006/relationships/customXml" Target="../ink/ink29.xml"/><Relationship Id="rId17" Type="http://schemas.openxmlformats.org/officeDocument/2006/relationships/customXml" Target="../ink/ink31.xml"/><Relationship Id="rId2" Type="http://schemas.openxmlformats.org/officeDocument/2006/relationships/image" Target="../media/image1.png"/><Relationship Id="rId16" Type="http://schemas.openxmlformats.org/officeDocument/2006/relationships/image" Target="../media/image31.png"/><Relationship Id="rId20"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customXml" Target="../ink/ink26.xml"/><Relationship Id="rId11" Type="http://schemas.openxmlformats.org/officeDocument/2006/relationships/image" Target="../media/image29.png"/><Relationship Id="rId5" Type="http://schemas.openxmlformats.org/officeDocument/2006/relationships/image" Target="../media/image26.png"/><Relationship Id="rId15" Type="http://schemas.openxmlformats.org/officeDocument/2006/relationships/customXml" Target="../ink/ink30.xml"/><Relationship Id="rId10" Type="http://schemas.openxmlformats.org/officeDocument/2006/relationships/customXml" Target="../ink/ink28.xml"/><Relationship Id="rId19" Type="http://schemas.openxmlformats.org/officeDocument/2006/relationships/customXml" Target="../ink/ink32.xml"/><Relationship Id="rId4" Type="http://schemas.openxmlformats.org/officeDocument/2006/relationships/customXml" Target="../ink/ink25.xml"/><Relationship Id="rId9" Type="http://schemas.openxmlformats.org/officeDocument/2006/relationships/image" Target="../media/image28.png"/><Relationship Id="rId14"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image" Target="../media/image320.png"/><Relationship Id="rId3" Type="http://schemas.openxmlformats.org/officeDocument/2006/relationships/image" Target="../media/image34.png"/><Relationship Id="rId7" Type="http://schemas.openxmlformats.org/officeDocument/2006/relationships/customXml" Target="../ink/ink34.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10.png"/><Relationship Id="rId5" Type="http://schemas.openxmlformats.org/officeDocument/2006/relationships/customXml" Target="../ink/ink33.xml"/><Relationship Id="rId10" Type="http://schemas.openxmlformats.org/officeDocument/2006/relationships/image" Target="../media/image330.png"/><Relationship Id="rId4" Type="http://schemas.openxmlformats.org/officeDocument/2006/relationships/image" Target="../media/image35.png"/><Relationship Id="rId9" Type="http://schemas.openxmlformats.org/officeDocument/2006/relationships/customXml" Target="../ink/ink35.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60.png"/><Relationship Id="rId4" Type="http://schemas.openxmlformats.org/officeDocument/2006/relationships/customXml" Target="../ink/ink36.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111814BF-2C51-6411-F9FD-201776F176B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CBC98B9-FF9C-1B78-582F-83B67E9F71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sp>
        <p:nvSpPr>
          <p:cNvPr id="5" name="TextBox 4">
            <a:extLst>
              <a:ext uri="{FF2B5EF4-FFF2-40B4-BE49-F238E27FC236}">
                <a16:creationId xmlns:a16="http://schemas.microsoft.com/office/drawing/2014/main" id="{BBAD0BDE-E3C0-688A-AE24-329CF98A7B03}"/>
              </a:ext>
            </a:extLst>
          </p:cNvPr>
          <p:cNvSpPr txBox="1"/>
          <p:nvPr/>
        </p:nvSpPr>
        <p:spPr>
          <a:xfrm>
            <a:off x="1253765" y="2191732"/>
            <a:ext cx="9931936" cy="1631216"/>
          </a:xfrm>
          <a:prstGeom prst="rect">
            <a:avLst/>
          </a:prstGeom>
          <a:noFill/>
        </p:spPr>
        <p:txBody>
          <a:bodyPr wrap="square" rtlCol="0">
            <a:spAutoFit/>
          </a:bodyPr>
          <a:lstStyle/>
          <a:p>
            <a:pPr algn="ctr"/>
            <a:r>
              <a:rPr lang="en-US" sz="5000" b="1" dirty="0">
                <a:solidFill>
                  <a:schemeClr val="bg1"/>
                </a:solidFill>
                <a:latin typeface="Times New Roman" panose="02020603050405020304" pitchFamily="18" charset="0"/>
                <a:cs typeface="Times New Roman" panose="02020603050405020304" pitchFamily="18" charset="0"/>
              </a:rPr>
              <a:t>Water and Sewer </a:t>
            </a:r>
          </a:p>
          <a:p>
            <a:pPr algn="ctr"/>
            <a:r>
              <a:rPr lang="en-US" sz="5000" b="1" dirty="0">
                <a:solidFill>
                  <a:schemeClr val="bg1"/>
                </a:solidFill>
                <a:latin typeface="Times New Roman" panose="02020603050405020304" pitchFamily="18" charset="0"/>
                <a:cs typeface="Times New Roman" panose="02020603050405020304" pitchFamily="18" charset="0"/>
              </a:rPr>
              <a:t>Proposed Rate Increase</a:t>
            </a:r>
          </a:p>
        </p:txBody>
      </p:sp>
    </p:spTree>
    <p:extLst>
      <p:ext uri="{BB962C8B-B14F-4D97-AF65-F5344CB8AC3E}">
        <p14:creationId xmlns:p14="http://schemas.microsoft.com/office/powerpoint/2010/main" val="3045966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9E8286E6-4AB6-2349-9C58-6FA1C76DF8B2}"/>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95004E8-60FF-8AEE-C9F1-5B08EFBDC7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sp>
        <p:nvSpPr>
          <p:cNvPr id="5" name="TextBox 4">
            <a:extLst>
              <a:ext uri="{FF2B5EF4-FFF2-40B4-BE49-F238E27FC236}">
                <a16:creationId xmlns:a16="http://schemas.microsoft.com/office/drawing/2014/main" id="{7F62D0EC-D240-966A-C311-3501D1F8C063}"/>
              </a:ext>
            </a:extLst>
          </p:cNvPr>
          <p:cNvSpPr txBox="1"/>
          <p:nvPr/>
        </p:nvSpPr>
        <p:spPr>
          <a:xfrm>
            <a:off x="817685" y="457200"/>
            <a:ext cx="9601200" cy="861774"/>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City of Biloxi Code of Ordinances</a:t>
            </a:r>
          </a:p>
        </p:txBody>
      </p:sp>
      <p:sp>
        <p:nvSpPr>
          <p:cNvPr id="3" name="TextBox 2">
            <a:extLst>
              <a:ext uri="{FF2B5EF4-FFF2-40B4-BE49-F238E27FC236}">
                <a16:creationId xmlns:a16="http://schemas.microsoft.com/office/drawing/2014/main" id="{737BCC57-3A9D-781E-00AB-F2E4A10FE648}"/>
              </a:ext>
            </a:extLst>
          </p:cNvPr>
          <p:cNvSpPr txBox="1"/>
          <p:nvPr/>
        </p:nvSpPr>
        <p:spPr>
          <a:xfrm>
            <a:off x="1102659" y="1795219"/>
            <a:ext cx="8597153" cy="4067780"/>
          </a:xfrm>
          <a:prstGeom prst="rect">
            <a:avLst/>
          </a:prstGeom>
          <a:noFill/>
        </p:spPr>
        <p:txBody>
          <a:bodyPr wrap="square">
            <a:spAutoFit/>
          </a:bodyPr>
          <a:lstStyle/>
          <a:p>
            <a:pPr marL="0" marR="0" indent="0" algn="l" fontAlgn="ctr">
              <a:lnSpc>
                <a:spcPct val="100000"/>
              </a:lnSpc>
              <a:spcBef>
                <a:spcPts val="975"/>
              </a:spcBef>
              <a:spcAft>
                <a:spcPts val="975"/>
              </a:spcAft>
              <a:buNone/>
            </a:pPr>
            <a:r>
              <a:rPr lang="en-US" sz="2000" b="1" i="0" dirty="0">
                <a:solidFill>
                  <a:schemeClr val="bg1"/>
                </a:solidFill>
                <a:effectLst/>
                <a:latin typeface="Times New Roman" panose="02020603050405020304" pitchFamily="18" charset="0"/>
                <a:cs typeface="Times New Roman" panose="02020603050405020304" pitchFamily="18" charset="0"/>
              </a:rPr>
              <a:t>Sec. 22-2-41. - Annual review of water and sewer rate schedules.</a:t>
            </a:r>
          </a:p>
          <a:p>
            <a:pPr indent="0" algn="l">
              <a:lnSpc>
                <a:spcPct val="150000"/>
              </a:lnSpc>
              <a:buNone/>
            </a:pPr>
            <a:r>
              <a:rPr lang="en-US" sz="2000" i="0" spc="8" dirty="0">
                <a:solidFill>
                  <a:schemeClr val="bg1"/>
                </a:solidFill>
                <a:effectLst/>
                <a:latin typeface="Times New Roman" panose="02020603050405020304" pitchFamily="18" charset="0"/>
                <a:cs typeface="Times New Roman" panose="02020603050405020304" pitchFamily="18" charset="0"/>
              </a:rPr>
              <a:t>As a part of the </a:t>
            </a:r>
            <a:r>
              <a:rPr lang="en-US" sz="3000" b="1" i="0" spc="8" dirty="0">
                <a:solidFill>
                  <a:schemeClr val="bg1"/>
                </a:solidFill>
                <a:effectLst/>
                <a:latin typeface="Times New Roman" panose="02020603050405020304" pitchFamily="18" charset="0"/>
                <a:cs typeface="Times New Roman" panose="02020603050405020304" pitchFamily="18" charset="0"/>
              </a:rPr>
              <a:t>annual</a:t>
            </a:r>
            <a:r>
              <a:rPr lang="en-US" sz="2000" i="0" spc="8" dirty="0">
                <a:solidFill>
                  <a:schemeClr val="bg1"/>
                </a:solidFill>
                <a:effectLst/>
                <a:latin typeface="Times New Roman" panose="02020603050405020304" pitchFamily="18" charset="0"/>
                <a:cs typeface="Times New Roman" panose="02020603050405020304" pitchFamily="18" charset="0"/>
              </a:rPr>
              <a:t> budget process, the administration and the city council shall compile all pertinent and applicable data regarding the costs of operation of the public water and sewer systems within the City of Biloxi, and may make adjustments to the water and sewer rate schedules set out in this article as needed to ensure compliance with all applicable state and federal water quality standards, and </a:t>
            </a:r>
            <a:r>
              <a:rPr lang="en-US" sz="3000" b="1" i="0" spc="8" dirty="0">
                <a:solidFill>
                  <a:schemeClr val="bg1"/>
                </a:solidFill>
                <a:effectLst/>
                <a:latin typeface="Times New Roman" panose="02020603050405020304" pitchFamily="18" charset="0"/>
                <a:cs typeface="Times New Roman" panose="02020603050405020304" pitchFamily="18" charset="0"/>
              </a:rPr>
              <a:t>maximize their solvency </a:t>
            </a:r>
            <a:r>
              <a:rPr lang="en-US" sz="2000" i="0" spc="8" dirty="0">
                <a:solidFill>
                  <a:schemeClr val="bg1"/>
                </a:solidFill>
                <a:effectLst/>
                <a:latin typeface="Times New Roman" panose="02020603050405020304" pitchFamily="18" charset="0"/>
                <a:cs typeface="Times New Roman" panose="02020603050405020304" pitchFamily="18" charset="0"/>
              </a:rPr>
              <a:t>as enterprise funds.</a:t>
            </a:r>
          </a:p>
          <a:p>
            <a:pPr marL="0" marR="0" indent="0" algn="l">
              <a:spcAft>
                <a:spcPts val="975"/>
              </a:spcAft>
              <a:buNone/>
            </a:pPr>
            <a:r>
              <a:rPr lang="en-US" sz="2000" i="0" spc="8" dirty="0">
                <a:solidFill>
                  <a:schemeClr val="bg1"/>
                </a:solidFill>
                <a:effectLst/>
                <a:latin typeface="Times New Roman" panose="02020603050405020304" pitchFamily="18" charset="0"/>
                <a:cs typeface="Times New Roman" panose="02020603050405020304" pitchFamily="18" charset="0"/>
              </a:rPr>
              <a:t>(Ord. No. 2187, § 1, 4-19-11)</a:t>
            </a:r>
          </a:p>
        </p:txBody>
      </p:sp>
    </p:spTree>
    <p:extLst>
      <p:ext uri="{BB962C8B-B14F-4D97-AF65-F5344CB8AC3E}">
        <p14:creationId xmlns:p14="http://schemas.microsoft.com/office/powerpoint/2010/main" val="425842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9F325910-2EA5-11AA-DFB2-0FB218F25A5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B75D270-89D3-1CC8-480E-10A6D531BD62}"/>
              </a:ext>
            </a:extLst>
          </p:cNvPr>
          <p:cNvSpPr txBox="1"/>
          <p:nvPr/>
        </p:nvSpPr>
        <p:spPr>
          <a:xfrm>
            <a:off x="817685" y="457200"/>
            <a:ext cx="9601200" cy="861774"/>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SB 2526</a:t>
            </a:r>
          </a:p>
        </p:txBody>
      </p:sp>
      <p:pic>
        <p:nvPicPr>
          <p:cNvPr id="9" name="Picture 8">
            <a:extLst>
              <a:ext uri="{FF2B5EF4-FFF2-40B4-BE49-F238E27FC236}">
                <a16:creationId xmlns:a16="http://schemas.microsoft.com/office/drawing/2014/main" id="{1A64134C-F3EA-B4E4-FE7A-9F2F694C0D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sp>
        <p:nvSpPr>
          <p:cNvPr id="12" name="TextBox 11">
            <a:extLst>
              <a:ext uri="{FF2B5EF4-FFF2-40B4-BE49-F238E27FC236}">
                <a16:creationId xmlns:a16="http://schemas.microsoft.com/office/drawing/2014/main" id="{D354F548-2AF5-7C16-327D-EF1A9BFD5D9E}"/>
              </a:ext>
            </a:extLst>
          </p:cNvPr>
          <p:cNvSpPr txBox="1"/>
          <p:nvPr/>
        </p:nvSpPr>
        <p:spPr>
          <a:xfrm>
            <a:off x="600808" y="1488038"/>
            <a:ext cx="10034954" cy="4708981"/>
          </a:xfrm>
          <a:prstGeom prst="rect">
            <a:avLst/>
          </a:prstGeom>
          <a:noFill/>
        </p:spPr>
        <p:txBody>
          <a:bodyPr wrap="square" rtlCol="0">
            <a:spAutoFit/>
          </a:bodyPr>
          <a:lstStyle/>
          <a:p>
            <a:pPr marL="285750" indent="-28575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Rate study by December 1, 2027, and every five (5) years. </a:t>
            </a:r>
          </a:p>
          <a:p>
            <a:pPr marL="285750" lvl="0" indent="-28575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Rate study implemented within one (1) year.</a:t>
            </a:r>
          </a:p>
          <a:p>
            <a:pPr marL="285750" lvl="0" indent="-28575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5% per annum of gross revenues for rehab within one (1) year.</a:t>
            </a:r>
          </a:p>
          <a:p>
            <a:pPr marL="285750" lvl="0" indent="-285750">
              <a:buFont typeface="Arial" panose="020B0604020202020204" pitchFamily="34" charset="0"/>
              <a:buChar char="•"/>
            </a:pPr>
            <a:endParaRPr lang="en-US" sz="2500" dirty="0">
              <a:solidFill>
                <a:schemeClr val="bg1"/>
              </a:solidFill>
              <a:latin typeface="Times New Roman" panose="02020603050405020304" pitchFamily="18" charset="0"/>
              <a:cs typeface="Times New Roman" panose="02020603050405020304" pitchFamily="18" charset="0"/>
            </a:endParaRPr>
          </a:p>
          <a:p>
            <a:r>
              <a:rPr lang="en-US" sz="2500" dirty="0">
                <a:solidFill>
                  <a:schemeClr val="bg1"/>
                </a:solidFill>
                <a:latin typeface="Times New Roman" panose="02020603050405020304" pitchFamily="18" charset="0"/>
                <a:cs typeface="Times New Roman" panose="02020603050405020304" pitchFamily="18" charset="0"/>
              </a:rPr>
              <a:t>Failure to do so:</a:t>
            </a:r>
          </a:p>
          <a:p>
            <a:pPr marL="285750" indent="-28575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Fiscal distress and/or significant non-compliance if fail to obtain a rate study. </a:t>
            </a:r>
          </a:p>
          <a:p>
            <a:pPr marL="285750" indent="-28575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Publish on its website a list of providers in fiscal distress and/or significant non-compliance.</a:t>
            </a:r>
          </a:p>
          <a:p>
            <a:pPr marL="285750" indent="-28575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Required to file an improvement plan within 90 days</a:t>
            </a:r>
          </a:p>
          <a:p>
            <a:pPr marL="285750" indent="-28575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Cannot receive state financial assistance until plan has been approved.</a:t>
            </a:r>
          </a:p>
          <a:p>
            <a:pPr marL="285750" indent="-28575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Reduced score on annual water audit</a:t>
            </a:r>
            <a:r>
              <a:rPr lang="en-US" sz="2000" dirty="0">
                <a:solidFill>
                  <a:schemeClr val="bg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122374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60FFD400-D469-4897-AA02-73316B1EEA1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0084E27-8284-4F88-4AE6-FC1469423A85}"/>
              </a:ext>
            </a:extLst>
          </p:cNvPr>
          <p:cNvSpPr txBox="1"/>
          <p:nvPr/>
        </p:nvSpPr>
        <p:spPr>
          <a:xfrm>
            <a:off x="817685" y="457200"/>
            <a:ext cx="9601200" cy="861774"/>
          </a:xfrm>
          <a:prstGeom prst="rect">
            <a:avLst/>
          </a:prstGeom>
          <a:noFill/>
        </p:spPr>
        <p:txBody>
          <a:bodyPr wrap="square" rtlCol="0">
            <a:spAutoFit/>
          </a:bodyPr>
          <a:lstStyle/>
          <a:p>
            <a:r>
              <a:rPr lang="en-US" sz="5000" b="1" strike="sngStrike" dirty="0">
                <a:solidFill>
                  <a:schemeClr val="bg1"/>
                </a:solidFill>
                <a:latin typeface="Times New Roman" panose="02020603050405020304" pitchFamily="18" charset="0"/>
                <a:cs typeface="Times New Roman" panose="02020603050405020304" pitchFamily="18" charset="0"/>
              </a:rPr>
              <a:t>SB 2526</a:t>
            </a:r>
            <a:r>
              <a:rPr lang="en-US" sz="5000" b="1" dirty="0">
                <a:solidFill>
                  <a:schemeClr val="bg1"/>
                </a:solidFill>
                <a:latin typeface="Times New Roman" panose="02020603050405020304" pitchFamily="18" charset="0"/>
                <a:cs typeface="Times New Roman" panose="02020603050405020304" pitchFamily="18" charset="0"/>
              </a:rPr>
              <a:t>  Good Business Plan</a:t>
            </a:r>
          </a:p>
        </p:txBody>
      </p:sp>
      <p:pic>
        <p:nvPicPr>
          <p:cNvPr id="9" name="Picture 8">
            <a:extLst>
              <a:ext uri="{FF2B5EF4-FFF2-40B4-BE49-F238E27FC236}">
                <a16:creationId xmlns:a16="http://schemas.microsoft.com/office/drawing/2014/main" id="{49CBE395-BE21-5A75-C0C8-3A1768914D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sp>
        <p:nvSpPr>
          <p:cNvPr id="12" name="TextBox 11">
            <a:extLst>
              <a:ext uri="{FF2B5EF4-FFF2-40B4-BE49-F238E27FC236}">
                <a16:creationId xmlns:a16="http://schemas.microsoft.com/office/drawing/2014/main" id="{7DE869D6-0758-02FA-DC18-F9DA2B07C19A}"/>
              </a:ext>
            </a:extLst>
          </p:cNvPr>
          <p:cNvSpPr txBox="1"/>
          <p:nvPr/>
        </p:nvSpPr>
        <p:spPr>
          <a:xfrm>
            <a:off x="600808" y="1488038"/>
            <a:ext cx="10034954" cy="4708981"/>
          </a:xfrm>
          <a:prstGeom prst="rect">
            <a:avLst/>
          </a:prstGeom>
          <a:noFill/>
        </p:spPr>
        <p:txBody>
          <a:bodyPr wrap="square" rtlCol="0">
            <a:spAutoFit/>
          </a:bodyPr>
          <a:lstStyle/>
          <a:p>
            <a:pPr marL="285750" indent="-28575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Rate study by December 1, 2027, and every five (5) years. </a:t>
            </a:r>
          </a:p>
          <a:p>
            <a:pPr marL="285750" lvl="0" indent="-28575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Rate study implemented within one (1) year.</a:t>
            </a:r>
          </a:p>
          <a:p>
            <a:pPr marL="285750" lvl="0" indent="-28575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5% per annum of gross revenues for rehab within one (1) year.</a:t>
            </a:r>
          </a:p>
          <a:p>
            <a:pPr marL="285750" lvl="0" indent="-285750">
              <a:buFont typeface="Arial" panose="020B0604020202020204" pitchFamily="34" charset="0"/>
              <a:buChar char="•"/>
            </a:pPr>
            <a:endParaRPr lang="en-US" sz="2500" dirty="0">
              <a:solidFill>
                <a:schemeClr val="bg1"/>
              </a:solidFill>
              <a:latin typeface="Times New Roman" panose="02020603050405020304" pitchFamily="18" charset="0"/>
              <a:cs typeface="Times New Roman" panose="02020603050405020304" pitchFamily="18" charset="0"/>
            </a:endParaRPr>
          </a:p>
          <a:p>
            <a:r>
              <a:rPr lang="en-US" sz="2500" strike="sngStrike" dirty="0">
                <a:solidFill>
                  <a:schemeClr val="bg1"/>
                </a:solidFill>
                <a:latin typeface="Times New Roman" panose="02020603050405020304" pitchFamily="18" charset="0"/>
                <a:cs typeface="Times New Roman" panose="02020603050405020304" pitchFamily="18" charset="0"/>
              </a:rPr>
              <a:t>Failure to do so:</a:t>
            </a:r>
          </a:p>
          <a:p>
            <a:pPr marL="285750" indent="-285750">
              <a:buFont typeface="Arial" panose="020B0604020202020204" pitchFamily="34" charset="0"/>
              <a:buChar char="•"/>
            </a:pPr>
            <a:r>
              <a:rPr lang="en-US" sz="2500" strike="sngStrike" dirty="0">
                <a:solidFill>
                  <a:schemeClr val="bg1"/>
                </a:solidFill>
                <a:latin typeface="Times New Roman" panose="02020603050405020304" pitchFamily="18" charset="0"/>
                <a:cs typeface="Times New Roman" panose="02020603050405020304" pitchFamily="18" charset="0"/>
              </a:rPr>
              <a:t>Fiscal distress and/or significant non-compliance if fail to obtain a rate study. </a:t>
            </a:r>
          </a:p>
          <a:p>
            <a:pPr marL="285750" indent="-285750">
              <a:buFont typeface="Arial" panose="020B0604020202020204" pitchFamily="34" charset="0"/>
              <a:buChar char="•"/>
            </a:pPr>
            <a:r>
              <a:rPr lang="en-US" sz="2500" strike="sngStrike" dirty="0">
                <a:solidFill>
                  <a:schemeClr val="bg1"/>
                </a:solidFill>
                <a:latin typeface="Times New Roman" panose="02020603050405020304" pitchFamily="18" charset="0"/>
                <a:cs typeface="Times New Roman" panose="02020603050405020304" pitchFamily="18" charset="0"/>
              </a:rPr>
              <a:t>Publish on its website a list of providers in fiscal distress and/or significant non-compliance.</a:t>
            </a:r>
          </a:p>
          <a:p>
            <a:pPr marL="285750" indent="-285750">
              <a:buFont typeface="Arial" panose="020B0604020202020204" pitchFamily="34" charset="0"/>
              <a:buChar char="•"/>
            </a:pPr>
            <a:r>
              <a:rPr lang="en-US" sz="2500" strike="sngStrike" dirty="0">
                <a:solidFill>
                  <a:schemeClr val="bg1"/>
                </a:solidFill>
                <a:latin typeface="Times New Roman" panose="02020603050405020304" pitchFamily="18" charset="0"/>
                <a:cs typeface="Times New Roman" panose="02020603050405020304" pitchFamily="18" charset="0"/>
              </a:rPr>
              <a:t>Required to file an improvement plan within 90 days</a:t>
            </a:r>
          </a:p>
          <a:p>
            <a:pPr marL="285750" indent="-285750">
              <a:buFont typeface="Arial" panose="020B0604020202020204" pitchFamily="34" charset="0"/>
              <a:buChar char="•"/>
            </a:pPr>
            <a:r>
              <a:rPr lang="en-US" sz="2500" strike="sngStrike" dirty="0">
                <a:solidFill>
                  <a:schemeClr val="bg1"/>
                </a:solidFill>
                <a:latin typeface="Times New Roman" panose="02020603050405020304" pitchFamily="18" charset="0"/>
                <a:cs typeface="Times New Roman" panose="02020603050405020304" pitchFamily="18" charset="0"/>
              </a:rPr>
              <a:t>Cannot receive state financial assistance until plan has been approved.</a:t>
            </a:r>
          </a:p>
          <a:p>
            <a:pPr marL="285750" indent="-285750">
              <a:buFont typeface="Arial" panose="020B0604020202020204" pitchFamily="34" charset="0"/>
              <a:buChar char="•"/>
            </a:pPr>
            <a:r>
              <a:rPr lang="en-US" sz="2500" strike="sngStrike" dirty="0">
                <a:solidFill>
                  <a:schemeClr val="bg1"/>
                </a:solidFill>
                <a:latin typeface="Times New Roman" panose="02020603050405020304" pitchFamily="18" charset="0"/>
                <a:cs typeface="Times New Roman" panose="02020603050405020304" pitchFamily="18" charset="0"/>
              </a:rPr>
              <a:t>Reduced score on annual water audit</a:t>
            </a:r>
            <a:r>
              <a:rPr lang="en-US" sz="2000" strike="sngStrike" dirty="0">
                <a:solidFill>
                  <a:schemeClr val="bg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914162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9C0C7506-D699-4FD4-4E4C-14627D8287A1}"/>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685CD997-8FD9-8F8E-2C50-167503881C64}"/>
              </a:ext>
            </a:extLst>
          </p:cNvPr>
          <p:cNvPicPr>
            <a:picLocks noChangeAspect="1"/>
          </p:cNvPicPr>
          <p:nvPr/>
        </p:nvPicPr>
        <p:blipFill>
          <a:blip r:embed="rId2"/>
          <a:stretch>
            <a:fillRect/>
          </a:stretch>
        </p:blipFill>
        <p:spPr>
          <a:xfrm>
            <a:off x="880189" y="1515188"/>
            <a:ext cx="8888065" cy="4544059"/>
          </a:xfrm>
          <a:prstGeom prst="rect">
            <a:avLst/>
          </a:prstGeom>
        </p:spPr>
      </p:pic>
      <p:sp>
        <p:nvSpPr>
          <p:cNvPr id="5" name="TextBox 4">
            <a:extLst>
              <a:ext uri="{FF2B5EF4-FFF2-40B4-BE49-F238E27FC236}">
                <a16:creationId xmlns:a16="http://schemas.microsoft.com/office/drawing/2014/main" id="{FAAA9601-F736-9DAE-BF97-1AB0C7B83351}"/>
              </a:ext>
            </a:extLst>
          </p:cNvPr>
          <p:cNvSpPr txBox="1"/>
          <p:nvPr/>
        </p:nvSpPr>
        <p:spPr>
          <a:xfrm>
            <a:off x="817685" y="457200"/>
            <a:ext cx="9601200" cy="861774"/>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MS Code 21-27-7 Waterworks</a:t>
            </a:r>
          </a:p>
        </p:txBody>
      </p:sp>
      <p:pic>
        <p:nvPicPr>
          <p:cNvPr id="9" name="Picture 8">
            <a:extLst>
              <a:ext uri="{FF2B5EF4-FFF2-40B4-BE49-F238E27FC236}">
                <a16:creationId xmlns:a16="http://schemas.microsoft.com/office/drawing/2014/main" id="{BCF58E3A-7BA7-84DB-2993-A083D3DCCE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16E5BF3B-7B7A-464C-A136-1218078B1B59}"/>
                  </a:ext>
                </a:extLst>
              </p14:cNvPr>
              <p14:cNvContentPartPr/>
              <p14:nvPr/>
            </p14:nvContentPartPr>
            <p14:xfrm>
              <a:off x="2743036" y="3223915"/>
              <a:ext cx="6825169" cy="720"/>
            </p14:xfrm>
          </p:contentPart>
        </mc:Choice>
        <mc:Fallback xmlns="">
          <p:pic>
            <p:nvPicPr>
              <p:cNvPr id="4" name="Ink 3">
                <a:extLst>
                  <a:ext uri="{FF2B5EF4-FFF2-40B4-BE49-F238E27FC236}">
                    <a16:creationId xmlns:a16="http://schemas.microsoft.com/office/drawing/2014/main" id="{16E5BF3B-7B7A-464C-A136-1218078B1B59}"/>
                  </a:ext>
                </a:extLst>
              </p:cNvPr>
              <p:cNvPicPr/>
              <p:nvPr/>
            </p:nvPicPr>
            <p:blipFill>
              <a:blip r:embed="rId5"/>
              <a:stretch>
                <a:fillRect/>
              </a:stretch>
            </p:blipFill>
            <p:spPr>
              <a:xfrm>
                <a:off x="2689037" y="3007915"/>
                <a:ext cx="6932808"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AF674F29-6989-9BA3-59FE-5D12626E2264}"/>
                  </a:ext>
                </a:extLst>
              </p14:cNvPr>
              <p14:cNvContentPartPr/>
              <p14:nvPr/>
            </p14:nvContentPartPr>
            <p14:xfrm>
              <a:off x="952037" y="3553675"/>
              <a:ext cx="6749662" cy="720"/>
            </p14:xfrm>
          </p:contentPart>
        </mc:Choice>
        <mc:Fallback xmlns="">
          <p:pic>
            <p:nvPicPr>
              <p:cNvPr id="7" name="Ink 6">
                <a:extLst>
                  <a:ext uri="{FF2B5EF4-FFF2-40B4-BE49-F238E27FC236}">
                    <a16:creationId xmlns:a16="http://schemas.microsoft.com/office/drawing/2014/main" id="{AF674F29-6989-9BA3-59FE-5D12626E2264}"/>
                  </a:ext>
                </a:extLst>
              </p:cNvPr>
              <p:cNvPicPr/>
              <p:nvPr/>
            </p:nvPicPr>
            <p:blipFill>
              <a:blip r:embed="rId7"/>
              <a:stretch>
                <a:fillRect/>
              </a:stretch>
            </p:blipFill>
            <p:spPr>
              <a:xfrm>
                <a:off x="898037" y="3337675"/>
                <a:ext cx="6857302" cy="432000"/>
              </a:xfrm>
              <a:prstGeom prst="rect">
                <a:avLst/>
              </a:prstGeom>
            </p:spPr>
          </p:pic>
        </mc:Fallback>
      </mc:AlternateContent>
    </p:spTree>
    <p:extLst>
      <p:ext uri="{BB962C8B-B14F-4D97-AF65-F5344CB8AC3E}">
        <p14:creationId xmlns:p14="http://schemas.microsoft.com/office/powerpoint/2010/main" val="825621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AE201372-5A88-DA5A-FAAC-586A840B73A3}"/>
            </a:ext>
          </a:extLst>
        </p:cNvPr>
        <p:cNvGrpSpPr/>
        <p:nvPr/>
      </p:nvGrpSpPr>
      <p:grpSpPr>
        <a:xfrm>
          <a:off x="0" y="0"/>
          <a:ext cx="0" cy="0"/>
          <a:chOff x="0" y="0"/>
          <a:chExt cx="0" cy="0"/>
        </a:xfrm>
      </p:grpSpPr>
      <p:pic>
        <p:nvPicPr>
          <p:cNvPr id="21" name="Picture 20">
            <a:extLst>
              <a:ext uri="{FF2B5EF4-FFF2-40B4-BE49-F238E27FC236}">
                <a16:creationId xmlns:a16="http://schemas.microsoft.com/office/drawing/2014/main" id="{3412A99B-BC97-EA91-1FDA-B1905C10A62F}"/>
              </a:ext>
            </a:extLst>
          </p:cNvPr>
          <p:cNvPicPr>
            <a:picLocks noChangeAspect="1"/>
          </p:cNvPicPr>
          <p:nvPr/>
        </p:nvPicPr>
        <p:blipFill>
          <a:blip r:embed="rId2"/>
          <a:stretch>
            <a:fillRect/>
          </a:stretch>
        </p:blipFill>
        <p:spPr>
          <a:xfrm>
            <a:off x="880189" y="1515188"/>
            <a:ext cx="8888065" cy="4544059"/>
          </a:xfrm>
          <a:prstGeom prst="rect">
            <a:avLst/>
          </a:prstGeom>
        </p:spPr>
      </p:pic>
      <p:sp>
        <p:nvSpPr>
          <p:cNvPr id="5" name="TextBox 4">
            <a:extLst>
              <a:ext uri="{FF2B5EF4-FFF2-40B4-BE49-F238E27FC236}">
                <a16:creationId xmlns:a16="http://schemas.microsoft.com/office/drawing/2014/main" id="{6C3BA4F9-0499-788D-5D1B-A404C4CE1158}"/>
              </a:ext>
            </a:extLst>
          </p:cNvPr>
          <p:cNvSpPr txBox="1"/>
          <p:nvPr/>
        </p:nvSpPr>
        <p:spPr>
          <a:xfrm>
            <a:off x="817685" y="457200"/>
            <a:ext cx="9601200" cy="861774"/>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MS Code 21-27-7 Waterworks</a:t>
            </a:r>
          </a:p>
        </p:txBody>
      </p:sp>
      <p:pic>
        <p:nvPicPr>
          <p:cNvPr id="9" name="Picture 8">
            <a:extLst>
              <a:ext uri="{FF2B5EF4-FFF2-40B4-BE49-F238E27FC236}">
                <a16:creationId xmlns:a16="http://schemas.microsoft.com/office/drawing/2014/main" id="{19F59766-6BB6-06C9-8872-15E059FCE3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mc:AlternateContent xmlns:mc="http://schemas.openxmlformats.org/markup-compatibility/2006" xmlns:p14="http://schemas.microsoft.com/office/powerpoint/2010/main">
        <mc:Choice Requires="p14">
          <p:contentPart p14:bwMode="auto" r:id="rId4">
            <p14:nvContentPartPr>
              <p14:cNvPr id="15" name="Ink 14">
                <a:extLst>
                  <a:ext uri="{FF2B5EF4-FFF2-40B4-BE49-F238E27FC236}">
                    <a16:creationId xmlns:a16="http://schemas.microsoft.com/office/drawing/2014/main" id="{A1247520-B48F-E01E-2510-BE8EB11575A4}"/>
                  </a:ext>
                </a:extLst>
              </p14:cNvPr>
              <p14:cNvContentPartPr/>
              <p14:nvPr/>
            </p14:nvContentPartPr>
            <p14:xfrm>
              <a:off x="923597" y="5222275"/>
              <a:ext cx="6749822" cy="720"/>
            </p14:xfrm>
          </p:contentPart>
        </mc:Choice>
        <mc:Fallback xmlns="">
          <p:pic>
            <p:nvPicPr>
              <p:cNvPr id="15" name="Ink 14">
                <a:extLst>
                  <a:ext uri="{FF2B5EF4-FFF2-40B4-BE49-F238E27FC236}">
                    <a16:creationId xmlns:a16="http://schemas.microsoft.com/office/drawing/2014/main" id="{A1247520-B48F-E01E-2510-BE8EB11575A4}"/>
                  </a:ext>
                </a:extLst>
              </p:cNvPr>
              <p:cNvPicPr/>
              <p:nvPr/>
            </p:nvPicPr>
            <p:blipFill>
              <a:blip r:embed="rId5"/>
              <a:stretch>
                <a:fillRect/>
              </a:stretch>
            </p:blipFill>
            <p:spPr>
              <a:xfrm>
                <a:off x="869596" y="5006275"/>
                <a:ext cx="6857465"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9" name="Ink 18">
                <a:extLst>
                  <a:ext uri="{FF2B5EF4-FFF2-40B4-BE49-F238E27FC236}">
                    <a16:creationId xmlns:a16="http://schemas.microsoft.com/office/drawing/2014/main" id="{07F925A8-97BF-78C2-B8A9-865A16A59942}"/>
                  </a:ext>
                </a:extLst>
              </p14:cNvPr>
              <p14:cNvContentPartPr/>
              <p14:nvPr/>
            </p14:nvContentPartPr>
            <p14:xfrm>
              <a:off x="923596" y="4882795"/>
              <a:ext cx="7796197" cy="720"/>
            </p14:xfrm>
          </p:contentPart>
        </mc:Choice>
        <mc:Fallback xmlns="">
          <p:pic>
            <p:nvPicPr>
              <p:cNvPr id="19" name="Ink 18">
                <a:extLst>
                  <a:ext uri="{FF2B5EF4-FFF2-40B4-BE49-F238E27FC236}">
                    <a16:creationId xmlns:a16="http://schemas.microsoft.com/office/drawing/2014/main" id="{07F925A8-97BF-78C2-B8A9-865A16A59942}"/>
                  </a:ext>
                </a:extLst>
              </p:cNvPr>
              <p:cNvPicPr/>
              <p:nvPr/>
            </p:nvPicPr>
            <p:blipFill>
              <a:blip r:embed="rId7"/>
              <a:stretch>
                <a:fillRect/>
              </a:stretch>
            </p:blipFill>
            <p:spPr>
              <a:xfrm>
                <a:off x="869598" y="4666795"/>
                <a:ext cx="7903833"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2" name="Ink 21">
                <a:extLst>
                  <a:ext uri="{FF2B5EF4-FFF2-40B4-BE49-F238E27FC236}">
                    <a16:creationId xmlns:a16="http://schemas.microsoft.com/office/drawing/2014/main" id="{17CF9A40-7F77-630E-51B3-37A00CB3777C}"/>
                  </a:ext>
                </a:extLst>
              </p14:cNvPr>
              <p14:cNvContentPartPr/>
              <p14:nvPr/>
            </p14:nvContentPartPr>
            <p14:xfrm>
              <a:off x="2743036" y="3223915"/>
              <a:ext cx="6825169" cy="720"/>
            </p14:xfrm>
          </p:contentPart>
        </mc:Choice>
        <mc:Fallback xmlns="">
          <p:pic>
            <p:nvPicPr>
              <p:cNvPr id="22" name="Ink 21">
                <a:extLst>
                  <a:ext uri="{FF2B5EF4-FFF2-40B4-BE49-F238E27FC236}">
                    <a16:creationId xmlns:a16="http://schemas.microsoft.com/office/drawing/2014/main" id="{17CF9A40-7F77-630E-51B3-37A00CB3777C}"/>
                  </a:ext>
                </a:extLst>
              </p:cNvPr>
              <p:cNvPicPr/>
              <p:nvPr/>
            </p:nvPicPr>
            <p:blipFill>
              <a:blip r:embed="rId9"/>
              <a:stretch>
                <a:fillRect/>
              </a:stretch>
            </p:blipFill>
            <p:spPr>
              <a:xfrm>
                <a:off x="2689037" y="3007915"/>
                <a:ext cx="6932808"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3" name="Ink 22">
                <a:extLst>
                  <a:ext uri="{FF2B5EF4-FFF2-40B4-BE49-F238E27FC236}">
                    <a16:creationId xmlns:a16="http://schemas.microsoft.com/office/drawing/2014/main" id="{0573C327-377F-53F0-AD1B-A67E7EAF6B17}"/>
                  </a:ext>
                </a:extLst>
              </p14:cNvPr>
              <p14:cNvContentPartPr/>
              <p14:nvPr/>
            </p14:nvContentPartPr>
            <p14:xfrm>
              <a:off x="952037" y="3553675"/>
              <a:ext cx="6749662" cy="720"/>
            </p14:xfrm>
          </p:contentPart>
        </mc:Choice>
        <mc:Fallback xmlns="">
          <p:pic>
            <p:nvPicPr>
              <p:cNvPr id="23" name="Ink 22">
                <a:extLst>
                  <a:ext uri="{FF2B5EF4-FFF2-40B4-BE49-F238E27FC236}">
                    <a16:creationId xmlns:a16="http://schemas.microsoft.com/office/drawing/2014/main" id="{0573C327-377F-53F0-AD1B-A67E7EAF6B17}"/>
                  </a:ext>
                </a:extLst>
              </p:cNvPr>
              <p:cNvPicPr/>
              <p:nvPr/>
            </p:nvPicPr>
            <p:blipFill>
              <a:blip r:embed="rId11"/>
              <a:stretch>
                <a:fillRect/>
              </a:stretch>
            </p:blipFill>
            <p:spPr>
              <a:xfrm>
                <a:off x="898037" y="3337675"/>
                <a:ext cx="6857302" cy="432000"/>
              </a:xfrm>
              <a:prstGeom prst="rect">
                <a:avLst/>
              </a:prstGeom>
            </p:spPr>
          </p:pic>
        </mc:Fallback>
      </mc:AlternateContent>
    </p:spTree>
    <p:extLst>
      <p:ext uri="{BB962C8B-B14F-4D97-AF65-F5344CB8AC3E}">
        <p14:creationId xmlns:p14="http://schemas.microsoft.com/office/powerpoint/2010/main" val="3570457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495D419F-51CF-8D7A-346A-E3A760B714D9}"/>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D2503260-3BFD-D189-5749-882F69E059E6}"/>
              </a:ext>
            </a:extLst>
          </p:cNvPr>
          <p:cNvPicPr>
            <a:picLocks noChangeAspect="1"/>
          </p:cNvPicPr>
          <p:nvPr/>
        </p:nvPicPr>
        <p:blipFill>
          <a:blip r:embed="rId2"/>
          <a:stretch>
            <a:fillRect/>
          </a:stretch>
        </p:blipFill>
        <p:spPr>
          <a:xfrm>
            <a:off x="880189" y="1515188"/>
            <a:ext cx="8888065" cy="4544059"/>
          </a:xfrm>
          <a:prstGeom prst="rect">
            <a:avLst/>
          </a:prstGeom>
        </p:spPr>
      </p:pic>
      <p:sp>
        <p:nvSpPr>
          <p:cNvPr id="5" name="TextBox 4">
            <a:extLst>
              <a:ext uri="{FF2B5EF4-FFF2-40B4-BE49-F238E27FC236}">
                <a16:creationId xmlns:a16="http://schemas.microsoft.com/office/drawing/2014/main" id="{2E1A8CEA-F254-CC52-1861-BD7B3FAC542C}"/>
              </a:ext>
            </a:extLst>
          </p:cNvPr>
          <p:cNvSpPr txBox="1"/>
          <p:nvPr/>
        </p:nvSpPr>
        <p:spPr>
          <a:xfrm>
            <a:off x="817685" y="457200"/>
            <a:ext cx="9601200" cy="861774"/>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MS Code 21-27-7 Waterworks</a:t>
            </a:r>
          </a:p>
        </p:txBody>
      </p:sp>
      <p:pic>
        <p:nvPicPr>
          <p:cNvPr id="9" name="Picture 8">
            <a:extLst>
              <a:ext uri="{FF2B5EF4-FFF2-40B4-BE49-F238E27FC236}">
                <a16:creationId xmlns:a16="http://schemas.microsoft.com/office/drawing/2014/main" id="{165CA6C7-5EA9-4118-B170-3DD2223062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D9CD9520-63D9-642D-B47F-7779702C88A6}"/>
                  </a:ext>
                </a:extLst>
              </p14:cNvPr>
              <p14:cNvContentPartPr/>
              <p14:nvPr/>
            </p14:nvContentPartPr>
            <p14:xfrm>
              <a:off x="7843101" y="5231635"/>
              <a:ext cx="1574276" cy="720"/>
            </p14:xfrm>
          </p:contentPart>
        </mc:Choice>
        <mc:Fallback xmlns="">
          <p:pic>
            <p:nvPicPr>
              <p:cNvPr id="4" name="Ink 3">
                <a:extLst>
                  <a:ext uri="{FF2B5EF4-FFF2-40B4-BE49-F238E27FC236}">
                    <a16:creationId xmlns:a16="http://schemas.microsoft.com/office/drawing/2014/main" id="{D9CD9520-63D9-642D-B47F-7779702C88A6}"/>
                  </a:ext>
                </a:extLst>
              </p:cNvPr>
              <p:cNvPicPr/>
              <p:nvPr/>
            </p:nvPicPr>
            <p:blipFill>
              <a:blip r:embed="rId5"/>
              <a:stretch>
                <a:fillRect/>
              </a:stretch>
            </p:blipFill>
            <p:spPr>
              <a:xfrm>
                <a:off x="7789101" y="5015635"/>
                <a:ext cx="1681916"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55E39BDD-C44A-9E24-4C16-E8B239BE5D27}"/>
                  </a:ext>
                </a:extLst>
              </p14:cNvPr>
              <p14:cNvContentPartPr/>
              <p14:nvPr/>
            </p14:nvContentPartPr>
            <p14:xfrm>
              <a:off x="952037" y="5863435"/>
              <a:ext cx="1800720" cy="9720"/>
            </p14:xfrm>
          </p:contentPart>
        </mc:Choice>
        <mc:Fallback xmlns="">
          <p:pic>
            <p:nvPicPr>
              <p:cNvPr id="8" name="Ink 7">
                <a:extLst>
                  <a:ext uri="{FF2B5EF4-FFF2-40B4-BE49-F238E27FC236}">
                    <a16:creationId xmlns:a16="http://schemas.microsoft.com/office/drawing/2014/main" id="{55E39BDD-C44A-9E24-4C16-E8B239BE5D27}"/>
                  </a:ext>
                </a:extLst>
              </p:cNvPr>
              <p:cNvPicPr/>
              <p:nvPr/>
            </p:nvPicPr>
            <p:blipFill>
              <a:blip r:embed="rId7"/>
              <a:stretch>
                <a:fillRect/>
              </a:stretch>
            </p:blipFill>
            <p:spPr>
              <a:xfrm>
                <a:off x="898037" y="5755435"/>
                <a:ext cx="1908360" cy="2253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2" name="Ink 11">
                <a:extLst>
                  <a:ext uri="{FF2B5EF4-FFF2-40B4-BE49-F238E27FC236}">
                    <a16:creationId xmlns:a16="http://schemas.microsoft.com/office/drawing/2014/main" id="{DF2A3861-4DE6-BC1E-5D21-470A5099E81B}"/>
                  </a:ext>
                </a:extLst>
              </p14:cNvPr>
              <p14:cNvContentPartPr/>
              <p14:nvPr/>
            </p14:nvContentPartPr>
            <p14:xfrm>
              <a:off x="923597" y="5533315"/>
              <a:ext cx="8493780" cy="720"/>
            </p14:xfrm>
          </p:contentPart>
        </mc:Choice>
        <mc:Fallback xmlns="">
          <p:pic>
            <p:nvPicPr>
              <p:cNvPr id="12" name="Ink 11">
                <a:extLst>
                  <a:ext uri="{FF2B5EF4-FFF2-40B4-BE49-F238E27FC236}">
                    <a16:creationId xmlns:a16="http://schemas.microsoft.com/office/drawing/2014/main" id="{DF2A3861-4DE6-BC1E-5D21-470A5099E81B}"/>
                  </a:ext>
                </a:extLst>
              </p:cNvPr>
              <p:cNvPicPr/>
              <p:nvPr/>
            </p:nvPicPr>
            <p:blipFill>
              <a:blip r:embed="rId9"/>
              <a:stretch>
                <a:fillRect/>
              </a:stretch>
            </p:blipFill>
            <p:spPr>
              <a:xfrm>
                <a:off x="869595" y="5317315"/>
                <a:ext cx="8601424"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6" name="Ink 15">
                <a:extLst>
                  <a:ext uri="{FF2B5EF4-FFF2-40B4-BE49-F238E27FC236}">
                    <a16:creationId xmlns:a16="http://schemas.microsoft.com/office/drawing/2014/main" id="{D4005DE2-5113-6AD0-41A8-779E71F2494D}"/>
                  </a:ext>
                </a:extLst>
              </p14:cNvPr>
              <p14:cNvContentPartPr/>
              <p14:nvPr/>
            </p14:nvContentPartPr>
            <p14:xfrm>
              <a:off x="2743036" y="3223915"/>
              <a:ext cx="6825169" cy="720"/>
            </p14:xfrm>
          </p:contentPart>
        </mc:Choice>
        <mc:Fallback xmlns="">
          <p:pic>
            <p:nvPicPr>
              <p:cNvPr id="16" name="Ink 15">
                <a:extLst>
                  <a:ext uri="{FF2B5EF4-FFF2-40B4-BE49-F238E27FC236}">
                    <a16:creationId xmlns:a16="http://schemas.microsoft.com/office/drawing/2014/main" id="{D4005DE2-5113-6AD0-41A8-779E71F2494D}"/>
                  </a:ext>
                </a:extLst>
              </p:cNvPr>
              <p:cNvPicPr/>
              <p:nvPr/>
            </p:nvPicPr>
            <p:blipFill>
              <a:blip r:embed="rId11"/>
              <a:stretch>
                <a:fillRect/>
              </a:stretch>
            </p:blipFill>
            <p:spPr>
              <a:xfrm>
                <a:off x="2689037" y="3007915"/>
                <a:ext cx="6932808"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7" name="Ink 16">
                <a:extLst>
                  <a:ext uri="{FF2B5EF4-FFF2-40B4-BE49-F238E27FC236}">
                    <a16:creationId xmlns:a16="http://schemas.microsoft.com/office/drawing/2014/main" id="{364D5367-19C3-F45F-A549-01AEFF4AB5CC}"/>
                  </a:ext>
                </a:extLst>
              </p14:cNvPr>
              <p14:cNvContentPartPr/>
              <p14:nvPr/>
            </p14:nvContentPartPr>
            <p14:xfrm>
              <a:off x="952037" y="3553675"/>
              <a:ext cx="6749662" cy="720"/>
            </p14:xfrm>
          </p:contentPart>
        </mc:Choice>
        <mc:Fallback xmlns="">
          <p:pic>
            <p:nvPicPr>
              <p:cNvPr id="17" name="Ink 16">
                <a:extLst>
                  <a:ext uri="{FF2B5EF4-FFF2-40B4-BE49-F238E27FC236}">
                    <a16:creationId xmlns:a16="http://schemas.microsoft.com/office/drawing/2014/main" id="{364D5367-19C3-F45F-A549-01AEFF4AB5CC}"/>
                  </a:ext>
                </a:extLst>
              </p:cNvPr>
              <p:cNvPicPr/>
              <p:nvPr/>
            </p:nvPicPr>
            <p:blipFill>
              <a:blip r:embed="rId13"/>
              <a:stretch>
                <a:fillRect/>
              </a:stretch>
            </p:blipFill>
            <p:spPr>
              <a:xfrm>
                <a:off x="898037" y="3337675"/>
                <a:ext cx="6857302"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8" name="Ink 17">
                <a:extLst>
                  <a:ext uri="{FF2B5EF4-FFF2-40B4-BE49-F238E27FC236}">
                    <a16:creationId xmlns:a16="http://schemas.microsoft.com/office/drawing/2014/main" id="{B5BB54EB-3A21-4838-6401-73CD01A18033}"/>
                  </a:ext>
                </a:extLst>
              </p14:cNvPr>
              <p14:cNvContentPartPr/>
              <p14:nvPr/>
            </p14:nvContentPartPr>
            <p14:xfrm>
              <a:off x="923597" y="5222275"/>
              <a:ext cx="6749822" cy="720"/>
            </p14:xfrm>
          </p:contentPart>
        </mc:Choice>
        <mc:Fallback xmlns="">
          <p:pic>
            <p:nvPicPr>
              <p:cNvPr id="18" name="Ink 17">
                <a:extLst>
                  <a:ext uri="{FF2B5EF4-FFF2-40B4-BE49-F238E27FC236}">
                    <a16:creationId xmlns:a16="http://schemas.microsoft.com/office/drawing/2014/main" id="{B5BB54EB-3A21-4838-6401-73CD01A18033}"/>
                  </a:ext>
                </a:extLst>
              </p:cNvPr>
              <p:cNvPicPr/>
              <p:nvPr/>
            </p:nvPicPr>
            <p:blipFill>
              <a:blip r:embed="rId15"/>
              <a:stretch>
                <a:fillRect/>
              </a:stretch>
            </p:blipFill>
            <p:spPr>
              <a:xfrm>
                <a:off x="869596" y="5006275"/>
                <a:ext cx="6857465"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0" name="Ink 19">
                <a:extLst>
                  <a:ext uri="{FF2B5EF4-FFF2-40B4-BE49-F238E27FC236}">
                    <a16:creationId xmlns:a16="http://schemas.microsoft.com/office/drawing/2014/main" id="{267C79E4-EA8A-BFC6-B110-38FB3F832B25}"/>
                  </a:ext>
                </a:extLst>
              </p14:cNvPr>
              <p14:cNvContentPartPr/>
              <p14:nvPr/>
            </p14:nvContentPartPr>
            <p14:xfrm>
              <a:off x="923596" y="4882795"/>
              <a:ext cx="7796197" cy="720"/>
            </p14:xfrm>
          </p:contentPart>
        </mc:Choice>
        <mc:Fallback xmlns="">
          <p:pic>
            <p:nvPicPr>
              <p:cNvPr id="20" name="Ink 19">
                <a:extLst>
                  <a:ext uri="{FF2B5EF4-FFF2-40B4-BE49-F238E27FC236}">
                    <a16:creationId xmlns:a16="http://schemas.microsoft.com/office/drawing/2014/main" id="{267C79E4-EA8A-BFC6-B110-38FB3F832B25}"/>
                  </a:ext>
                </a:extLst>
              </p:cNvPr>
              <p:cNvPicPr/>
              <p:nvPr/>
            </p:nvPicPr>
            <p:blipFill>
              <a:blip r:embed="rId17"/>
              <a:stretch>
                <a:fillRect/>
              </a:stretch>
            </p:blipFill>
            <p:spPr>
              <a:xfrm>
                <a:off x="869598" y="4666795"/>
                <a:ext cx="7903833" cy="432000"/>
              </a:xfrm>
              <a:prstGeom prst="rect">
                <a:avLst/>
              </a:prstGeom>
            </p:spPr>
          </p:pic>
        </mc:Fallback>
      </mc:AlternateContent>
    </p:spTree>
    <p:extLst>
      <p:ext uri="{BB962C8B-B14F-4D97-AF65-F5344CB8AC3E}">
        <p14:creationId xmlns:p14="http://schemas.microsoft.com/office/powerpoint/2010/main" val="1118333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9B3E0281-96BB-0E7A-3203-8E1338BCDEB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77F1932-BAAD-1191-EF8A-D989D973F17F}"/>
              </a:ext>
            </a:extLst>
          </p:cNvPr>
          <p:cNvSpPr txBox="1"/>
          <p:nvPr/>
        </p:nvSpPr>
        <p:spPr>
          <a:xfrm>
            <a:off x="817685" y="457200"/>
            <a:ext cx="9601200" cy="861774"/>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MS Code 21-27-7 Waterworks</a:t>
            </a:r>
          </a:p>
        </p:txBody>
      </p:sp>
      <p:pic>
        <p:nvPicPr>
          <p:cNvPr id="9" name="Picture 8">
            <a:extLst>
              <a:ext uri="{FF2B5EF4-FFF2-40B4-BE49-F238E27FC236}">
                <a16:creationId xmlns:a16="http://schemas.microsoft.com/office/drawing/2014/main" id="{AF44090E-DC7E-96CA-395E-D738668572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pic>
        <p:nvPicPr>
          <p:cNvPr id="6" name="Picture 5">
            <a:extLst>
              <a:ext uri="{FF2B5EF4-FFF2-40B4-BE49-F238E27FC236}">
                <a16:creationId xmlns:a16="http://schemas.microsoft.com/office/drawing/2014/main" id="{FFFBB8F0-A01B-EA2A-D536-B78E75686BDF}"/>
              </a:ext>
            </a:extLst>
          </p:cNvPr>
          <p:cNvPicPr>
            <a:picLocks noChangeAspect="1"/>
          </p:cNvPicPr>
          <p:nvPr/>
        </p:nvPicPr>
        <p:blipFill>
          <a:blip r:embed="rId3"/>
          <a:stretch>
            <a:fillRect/>
          </a:stretch>
        </p:blipFill>
        <p:spPr>
          <a:xfrm>
            <a:off x="955975" y="2443025"/>
            <a:ext cx="8583223" cy="1971950"/>
          </a:xfrm>
          <a:prstGeom prst="rect">
            <a:avLst/>
          </a:prstGeom>
        </p:spPr>
      </p:pic>
      <mc:AlternateContent xmlns:mc="http://schemas.openxmlformats.org/markup-compatibility/2006" xmlns:p14="http://schemas.microsoft.com/office/powerpoint/2010/main">
        <mc:Choice Requires="p14">
          <p:contentPart p14:bwMode="auto" r:id="rId4">
            <p14:nvContentPartPr>
              <p14:cNvPr id="10" name="Ink 9">
                <a:extLst>
                  <a:ext uri="{FF2B5EF4-FFF2-40B4-BE49-F238E27FC236}">
                    <a16:creationId xmlns:a16="http://schemas.microsoft.com/office/drawing/2014/main" id="{3F885E20-5E35-EF3F-1A56-343AF9DDD643}"/>
                  </a:ext>
                </a:extLst>
              </p14:cNvPr>
              <p14:cNvContentPartPr/>
              <p14:nvPr/>
            </p14:nvContentPartPr>
            <p14:xfrm>
              <a:off x="5439077" y="3280435"/>
              <a:ext cx="4026600" cy="720"/>
            </p14:xfrm>
          </p:contentPart>
        </mc:Choice>
        <mc:Fallback xmlns="">
          <p:pic>
            <p:nvPicPr>
              <p:cNvPr id="10" name="Ink 9">
                <a:extLst>
                  <a:ext uri="{FF2B5EF4-FFF2-40B4-BE49-F238E27FC236}">
                    <a16:creationId xmlns:a16="http://schemas.microsoft.com/office/drawing/2014/main" id="{3F885E20-5E35-EF3F-1A56-343AF9DDD643}"/>
                  </a:ext>
                </a:extLst>
              </p:cNvPr>
              <p:cNvPicPr/>
              <p:nvPr/>
            </p:nvPicPr>
            <p:blipFill>
              <a:blip r:embed="rId5"/>
              <a:stretch>
                <a:fillRect/>
              </a:stretch>
            </p:blipFill>
            <p:spPr>
              <a:xfrm>
                <a:off x="5385077" y="3064435"/>
                <a:ext cx="4134240"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3" name="Ink 12">
                <a:extLst>
                  <a:ext uri="{FF2B5EF4-FFF2-40B4-BE49-F238E27FC236}">
                    <a16:creationId xmlns:a16="http://schemas.microsoft.com/office/drawing/2014/main" id="{E1E8B519-91C1-8F97-B0D8-D359F3A51204}"/>
                  </a:ext>
                </a:extLst>
              </p14:cNvPr>
              <p14:cNvContentPartPr/>
              <p14:nvPr/>
            </p14:nvContentPartPr>
            <p14:xfrm>
              <a:off x="1008557" y="3600835"/>
              <a:ext cx="2036520" cy="9720"/>
            </p14:xfrm>
          </p:contentPart>
        </mc:Choice>
        <mc:Fallback xmlns="">
          <p:pic>
            <p:nvPicPr>
              <p:cNvPr id="13" name="Ink 12">
                <a:extLst>
                  <a:ext uri="{FF2B5EF4-FFF2-40B4-BE49-F238E27FC236}">
                    <a16:creationId xmlns:a16="http://schemas.microsoft.com/office/drawing/2014/main" id="{E1E8B519-91C1-8F97-B0D8-D359F3A51204}"/>
                  </a:ext>
                </a:extLst>
              </p:cNvPr>
              <p:cNvPicPr/>
              <p:nvPr/>
            </p:nvPicPr>
            <p:blipFill>
              <a:blip r:embed="rId7"/>
              <a:stretch>
                <a:fillRect/>
              </a:stretch>
            </p:blipFill>
            <p:spPr>
              <a:xfrm>
                <a:off x="954557" y="3492835"/>
                <a:ext cx="2144160" cy="2253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5" name="Ink 14">
                <a:extLst>
                  <a:ext uri="{FF2B5EF4-FFF2-40B4-BE49-F238E27FC236}">
                    <a16:creationId xmlns:a16="http://schemas.microsoft.com/office/drawing/2014/main" id="{AEA74D1E-3E32-A755-D4B0-132CD5DDEA4D}"/>
                  </a:ext>
                </a:extLst>
              </p14:cNvPr>
              <p14:cNvContentPartPr/>
              <p14:nvPr/>
            </p14:nvContentPartPr>
            <p14:xfrm>
              <a:off x="3148397" y="3582115"/>
              <a:ext cx="5910840" cy="360"/>
            </p14:xfrm>
          </p:contentPart>
        </mc:Choice>
        <mc:Fallback xmlns="">
          <p:pic>
            <p:nvPicPr>
              <p:cNvPr id="15" name="Ink 14">
                <a:extLst>
                  <a:ext uri="{FF2B5EF4-FFF2-40B4-BE49-F238E27FC236}">
                    <a16:creationId xmlns:a16="http://schemas.microsoft.com/office/drawing/2014/main" id="{AEA74D1E-3E32-A755-D4B0-132CD5DDEA4D}"/>
                  </a:ext>
                </a:extLst>
              </p:cNvPr>
              <p:cNvPicPr/>
              <p:nvPr/>
            </p:nvPicPr>
            <p:blipFill>
              <a:blip r:embed="rId9"/>
              <a:stretch>
                <a:fillRect/>
              </a:stretch>
            </p:blipFill>
            <p:spPr>
              <a:xfrm>
                <a:off x="3094397" y="3474115"/>
                <a:ext cx="601848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Ink 16">
                <a:extLst>
                  <a:ext uri="{FF2B5EF4-FFF2-40B4-BE49-F238E27FC236}">
                    <a16:creationId xmlns:a16="http://schemas.microsoft.com/office/drawing/2014/main" id="{9D8F7CFB-C8F8-C873-7A96-5C6272E25293}"/>
                  </a:ext>
                </a:extLst>
              </p14:cNvPr>
              <p14:cNvContentPartPr/>
              <p14:nvPr/>
            </p14:nvContentPartPr>
            <p14:xfrm>
              <a:off x="1027277" y="3911875"/>
              <a:ext cx="4157465" cy="720"/>
            </p14:xfrm>
          </p:contentPart>
        </mc:Choice>
        <mc:Fallback xmlns="">
          <p:pic>
            <p:nvPicPr>
              <p:cNvPr id="17" name="Ink 16">
                <a:extLst>
                  <a:ext uri="{FF2B5EF4-FFF2-40B4-BE49-F238E27FC236}">
                    <a16:creationId xmlns:a16="http://schemas.microsoft.com/office/drawing/2014/main" id="{9D8F7CFB-C8F8-C873-7A96-5C6272E25293}"/>
                  </a:ext>
                </a:extLst>
              </p:cNvPr>
              <p:cNvPicPr/>
              <p:nvPr/>
            </p:nvPicPr>
            <p:blipFill>
              <a:blip r:embed="rId11"/>
              <a:stretch>
                <a:fillRect/>
              </a:stretch>
            </p:blipFill>
            <p:spPr>
              <a:xfrm>
                <a:off x="973279" y="3695875"/>
                <a:ext cx="4265100" cy="432000"/>
              </a:xfrm>
              <a:prstGeom prst="rect">
                <a:avLst/>
              </a:prstGeom>
            </p:spPr>
          </p:pic>
        </mc:Fallback>
      </mc:AlternateContent>
      <p:pic>
        <p:nvPicPr>
          <p:cNvPr id="21" name="Picture 20">
            <a:extLst>
              <a:ext uri="{FF2B5EF4-FFF2-40B4-BE49-F238E27FC236}">
                <a16:creationId xmlns:a16="http://schemas.microsoft.com/office/drawing/2014/main" id="{A66FA0A2-8354-EFF5-BDA2-DA08E5CC576B}"/>
              </a:ext>
            </a:extLst>
          </p:cNvPr>
          <p:cNvPicPr>
            <a:picLocks noChangeAspect="1"/>
          </p:cNvPicPr>
          <p:nvPr/>
        </p:nvPicPr>
        <p:blipFill>
          <a:blip r:embed="rId12"/>
          <a:stretch>
            <a:fillRect/>
          </a:stretch>
        </p:blipFill>
        <p:spPr>
          <a:xfrm>
            <a:off x="955975" y="4414771"/>
            <a:ext cx="8583223" cy="590632"/>
          </a:xfrm>
          <a:prstGeom prst="rect">
            <a:avLst/>
          </a:prstGeom>
        </p:spPr>
      </p:pic>
    </p:spTree>
    <p:extLst>
      <p:ext uri="{BB962C8B-B14F-4D97-AF65-F5344CB8AC3E}">
        <p14:creationId xmlns:p14="http://schemas.microsoft.com/office/powerpoint/2010/main" val="4275005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24D58F81-04DF-01AB-80B9-F446014CB18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F190EF6-0749-17DC-A747-26B0FEC01A8D}"/>
              </a:ext>
            </a:extLst>
          </p:cNvPr>
          <p:cNvSpPr txBox="1"/>
          <p:nvPr/>
        </p:nvSpPr>
        <p:spPr>
          <a:xfrm>
            <a:off x="817685" y="457200"/>
            <a:ext cx="9601200" cy="861774"/>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MS Code 21-27-7 Waterworks</a:t>
            </a:r>
          </a:p>
        </p:txBody>
      </p:sp>
      <p:pic>
        <p:nvPicPr>
          <p:cNvPr id="9" name="Picture 8">
            <a:extLst>
              <a:ext uri="{FF2B5EF4-FFF2-40B4-BE49-F238E27FC236}">
                <a16:creationId xmlns:a16="http://schemas.microsoft.com/office/drawing/2014/main" id="{6BBFB247-2D13-6AE1-8838-3D34E7E2D6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pic>
        <p:nvPicPr>
          <p:cNvPr id="3" name="Picture 2">
            <a:extLst>
              <a:ext uri="{FF2B5EF4-FFF2-40B4-BE49-F238E27FC236}">
                <a16:creationId xmlns:a16="http://schemas.microsoft.com/office/drawing/2014/main" id="{3858315D-3254-1091-3469-B3A2691DE7BC}"/>
              </a:ext>
            </a:extLst>
          </p:cNvPr>
          <p:cNvPicPr>
            <a:picLocks noChangeAspect="1"/>
          </p:cNvPicPr>
          <p:nvPr/>
        </p:nvPicPr>
        <p:blipFill>
          <a:blip r:embed="rId3"/>
          <a:stretch>
            <a:fillRect/>
          </a:stretch>
        </p:blipFill>
        <p:spPr>
          <a:xfrm>
            <a:off x="983060" y="1904787"/>
            <a:ext cx="8811855" cy="3048425"/>
          </a:xfrm>
          <a:prstGeom prst="rect">
            <a:avLst/>
          </a:prstGeom>
        </p:spPr>
      </p:pic>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E1E4046F-C593-9820-5651-C81591775638}"/>
                  </a:ext>
                </a:extLst>
              </p14:cNvPr>
              <p14:cNvContentPartPr/>
              <p14:nvPr/>
            </p14:nvContentPartPr>
            <p14:xfrm>
              <a:off x="4053437" y="4430275"/>
              <a:ext cx="4996440" cy="10080"/>
            </p14:xfrm>
          </p:contentPart>
        </mc:Choice>
        <mc:Fallback xmlns="">
          <p:pic>
            <p:nvPicPr>
              <p:cNvPr id="4" name="Ink 3">
                <a:extLst>
                  <a:ext uri="{FF2B5EF4-FFF2-40B4-BE49-F238E27FC236}">
                    <a16:creationId xmlns:a16="http://schemas.microsoft.com/office/drawing/2014/main" id="{E1E4046F-C593-9820-5651-C81591775638}"/>
                  </a:ext>
                </a:extLst>
              </p:cNvPr>
              <p:cNvPicPr/>
              <p:nvPr/>
            </p:nvPicPr>
            <p:blipFill>
              <a:blip r:embed="rId5"/>
              <a:stretch>
                <a:fillRect/>
              </a:stretch>
            </p:blipFill>
            <p:spPr>
              <a:xfrm>
                <a:off x="3999437" y="4322275"/>
                <a:ext cx="5104080"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880514D7-0E2A-E8FC-5B19-37275344C041}"/>
                  </a:ext>
                </a:extLst>
              </p14:cNvPr>
              <p14:cNvContentPartPr/>
              <p14:nvPr/>
            </p14:nvContentPartPr>
            <p14:xfrm>
              <a:off x="1074437" y="4779115"/>
              <a:ext cx="7202520" cy="38160"/>
            </p14:xfrm>
          </p:contentPart>
        </mc:Choice>
        <mc:Fallback xmlns="">
          <p:pic>
            <p:nvPicPr>
              <p:cNvPr id="7" name="Ink 6">
                <a:extLst>
                  <a:ext uri="{FF2B5EF4-FFF2-40B4-BE49-F238E27FC236}">
                    <a16:creationId xmlns:a16="http://schemas.microsoft.com/office/drawing/2014/main" id="{880514D7-0E2A-E8FC-5B19-37275344C041}"/>
                  </a:ext>
                </a:extLst>
              </p:cNvPr>
              <p:cNvPicPr/>
              <p:nvPr/>
            </p:nvPicPr>
            <p:blipFill>
              <a:blip r:embed="rId7"/>
              <a:stretch>
                <a:fillRect/>
              </a:stretch>
            </p:blipFill>
            <p:spPr>
              <a:xfrm>
                <a:off x="1020437" y="4671115"/>
                <a:ext cx="7310160" cy="253800"/>
              </a:xfrm>
              <a:prstGeom prst="rect">
                <a:avLst/>
              </a:prstGeom>
            </p:spPr>
          </p:pic>
        </mc:Fallback>
      </mc:AlternateContent>
    </p:spTree>
    <p:extLst>
      <p:ext uri="{BB962C8B-B14F-4D97-AF65-F5344CB8AC3E}">
        <p14:creationId xmlns:p14="http://schemas.microsoft.com/office/powerpoint/2010/main" val="2148120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090F1D6C-0B01-D25E-4B31-27B1A667003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4DB39A1-CB47-5403-3E34-7F12C88D4433}"/>
              </a:ext>
            </a:extLst>
          </p:cNvPr>
          <p:cNvSpPr txBox="1"/>
          <p:nvPr/>
        </p:nvSpPr>
        <p:spPr>
          <a:xfrm>
            <a:off x="817685" y="457200"/>
            <a:ext cx="9601200" cy="861774"/>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MS Code 21-27-7 Waterworks</a:t>
            </a:r>
          </a:p>
        </p:txBody>
      </p:sp>
      <p:pic>
        <p:nvPicPr>
          <p:cNvPr id="9" name="Picture 8">
            <a:extLst>
              <a:ext uri="{FF2B5EF4-FFF2-40B4-BE49-F238E27FC236}">
                <a16:creationId xmlns:a16="http://schemas.microsoft.com/office/drawing/2014/main" id="{CFADB585-FA65-B672-75D7-01C789080E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grpSp>
        <p:nvGrpSpPr>
          <p:cNvPr id="20" name="Group 19">
            <a:extLst>
              <a:ext uri="{FF2B5EF4-FFF2-40B4-BE49-F238E27FC236}">
                <a16:creationId xmlns:a16="http://schemas.microsoft.com/office/drawing/2014/main" id="{1E64701B-F8E9-604B-D0A2-88BA7ABCD043}"/>
              </a:ext>
            </a:extLst>
          </p:cNvPr>
          <p:cNvGrpSpPr/>
          <p:nvPr/>
        </p:nvGrpSpPr>
        <p:grpSpPr>
          <a:xfrm>
            <a:off x="817685" y="1704862"/>
            <a:ext cx="9069066" cy="1619476"/>
            <a:chOff x="817685" y="2619262"/>
            <a:chExt cx="9069066" cy="1619476"/>
          </a:xfrm>
        </p:grpSpPr>
        <p:pic>
          <p:nvPicPr>
            <p:cNvPr id="4" name="Picture 3">
              <a:extLst>
                <a:ext uri="{FF2B5EF4-FFF2-40B4-BE49-F238E27FC236}">
                  <a16:creationId xmlns:a16="http://schemas.microsoft.com/office/drawing/2014/main" id="{0449E2AA-4CE9-A71E-CE5A-37E7BF66DAB9}"/>
                </a:ext>
              </a:extLst>
            </p:cNvPr>
            <p:cNvPicPr>
              <a:picLocks noChangeAspect="1"/>
            </p:cNvPicPr>
            <p:nvPr/>
          </p:nvPicPr>
          <p:blipFill>
            <a:blip r:embed="rId3"/>
            <a:stretch>
              <a:fillRect/>
            </a:stretch>
          </p:blipFill>
          <p:spPr>
            <a:xfrm>
              <a:off x="817685" y="2619262"/>
              <a:ext cx="9069066" cy="1619476"/>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CFC18B2C-9C32-1D40-D605-3FAC6D80A10A}"/>
                    </a:ext>
                  </a:extLst>
                </p14:cNvPr>
                <p14:cNvContentPartPr/>
                <p14:nvPr/>
              </p14:nvContentPartPr>
              <p14:xfrm>
                <a:off x="1234637" y="2780755"/>
                <a:ext cx="8088480" cy="19080"/>
              </p14:xfrm>
            </p:contentPart>
          </mc:Choice>
          <mc:Fallback xmlns="">
            <p:pic>
              <p:nvPicPr>
                <p:cNvPr id="7" name="Ink 6">
                  <a:extLst>
                    <a:ext uri="{FF2B5EF4-FFF2-40B4-BE49-F238E27FC236}">
                      <a16:creationId xmlns:a16="http://schemas.microsoft.com/office/drawing/2014/main" id="{CFC18B2C-9C32-1D40-D605-3FAC6D80A10A}"/>
                    </a:ext>
                  </a:extLst>
                </p:cNvPr>
                <p:cNvPicPr/>
                <p:nvPr/>
              </p:nvPicPr>
              <p:blipFill>
                <a:blip r:embed="rId5"/>
                <a:stretch>
                  <a:fillRect/>
                </a:stretch>
              </p:blipFill>
              <p:spPr>
                <a:xfrm>
                  <a:off x="1180637" y="2672755"/>
                  <a:ext cx="8196120" cy="2347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4" name="Ink 13">
                  <a:extLst>
                    <a:ext uri="{FF2B5EF4-FFF2-40B4-BE49-F238E27FC236}">
                      <a16:creationId xmlns:a16="http://schemas.microsoft.com/office/drawing/2014/main" id="{2BF44E5B-EBFE-A888-2FB3-09E0D5E8E463}"/>
                    </a:ext>
                  </a:extLst>
                </p14:cNvPr>
                <p14:cNvContentPartPr/>
                <p14:nvPr/>
              </p14:nvContentPartPr>
              <p14:xfrm>
                <a:off x="942676" y="3110582"/>
                <a:ext cx="8455847" cy="67350"/>
              </p14:xfrm>
            </p:contentPart>
          </mc:Choice>
          <mc:Fallback xmlns="">
            <p:pic>
              <p:nvPicPr>
                <p:cNvPr id="14" name="Ink 13">
                  <a:extLst>
                    <a:ext uri="{FF2B5EF4-FFF2-40B4-BE49-F238E27FC236}">
                      <a16:creationId xmlns:a16="http://schemas.microsoft.com/office/drawing/2014/main" id="{2BF44E5B-EBFE-A888-2FB3-09E0D5E8E463}"/>
                    </a:ext>
                  </a:extLst>
                </p:cNvPr>
                <p:cNvPicPr/>
                <p:nvPr/>
              </p:nvPicPr>
              <p:blipFill>
                <a:blip r:embed="rId7"/>
                <a:stretch>
                  <a:fillRect/>
                </a:stretch>
              </p:blipFill>
              <p:spPr>
                <a:xfrm>
                  <a:off x="888675" y="3002534"/>
                  <a:ext cx="8563489" cy="283086"/>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7" name="Ink 16">
                  <a:extLst>
                    <a:ext uri="{FF2B5EF4-FFF2-40B4-BE49-F238E27FC236}">
                      <a16:creationId xmlns:a16="http://schemas.microsoft.com/office/drawing/2014/main" id="{C984640D-FDAC-56A7-B196-2B6DC58C0EFE}"/>
                    </a:ext>
                  </a:extLst>
                </p14:cNvPr>
                <p14:cNvContentPartPr/>
                <p14:nvPr/>
              </p14:nvContentPartPr>
              <p14:xfrm>
                <a:off x="942676" y="3455004"/>
                <a:ext cx="8540689" cy="68026"/>
              </p14:xfrm>
            </p:contentPart>
          </mc:Choice>
          <mc:Fallback xmlns="">
            <p:pic>
              <p:nvPicPr>
                <p:cNvPr id="17" name="Ink 16">
                  <a:extLst>
                    <a:ext uri="{FF2B5EF4-FFF2-40B4-BE49-F238E27FC236}">
                      <a16:creationId xmlns:a16="http://schemas.microsoft.com/office/drawing/2014/main" id="{C984640D-FDAC-56A7-B196-2B6DC58C0EFE}"/>
                    </a:ext>
                  </a:extLst>
                </p:cNvPr>
                <p:cNvPicPr/>
                <p:nvPr/>
              </p:nvPicPr>
              <p:blipFill>
                <a:blip r:embed="rId9"/>
                <a:stretch>
                  <a:fillRect/>
                </a:stretch>
              </p:blipFill>
              <p:spPr>
                <a:xfrm>
                  <a:off x="888676" y="3347026"/>
                  <a:ext cx="8648330" cy="283622"/>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8" name="Ink 17">
                  <a:extLst>
                    <a:ext uri="{FF2B5EF4-FFF2-40B4-BE49-F238E27FC236}">
                      <a16:creationId xmlns:a16="http://schemas.microsoft.com/office/drawing/2014/main" id="{7CC1B3DD-E794-F772-FA8A-24E6366482B9}"/>
                    </a:ext>
                  </a:extLst>
                </p14:cNvPr>
                <p14:cNvContentPartPr/>
                <p14:nvPr/>
              </p14:nvContentPartPr>
              <p14:xfrm>
                <a:off x="883917" y="3779300"/>
                <a:ext cx="7977279" cy="63538"/>
              </p14:xfrm>
            </p:contentPart>
          </mc:Choice>
          <mc:Fallback xmlns="">
            <p:pic>
              <p:nvPicPr>
                <p:cNvPr id="18" name="Ink 17">
                  <a:extLst>
                    <a:ext uri="{FF2B5EF4-FFF2-40B4-BE49-F238E27FC236}">
                      <a16:creationId xmlns:a16="http://schemas.microsoft.com/office/drawing/2014/main" id="{7CC1B3DD-E794-F772-FA8A-24E6366482B9}"/>
                    </a:ext>
                  </a:extLst>
                </p:cNvPr>
                <p:cNvPicPr/>
                <p:nvPr/>
              </p:nvPicPr>
              <p:blipFill>
                <a:blip r:embed="rId11"/>
                <a:stretch>
                  <a:fillRect/>
                </a:stretch>
              </p:blipFill>
              <p:spPr>
                <a:xfrm>
                  <a:off x="829917" y="3671608"/>
                  <a:ext cx="8084920" cy="278562"/>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9" name="Ink 18">
                  <a:extLst>
                    <a:ext uri="{FF2B5EF4-FFF2-40B4-BE49-F238E27FC236}">
                      <a16:creationId xmlns:a16="http://schemas.microsoft.com/office/drawing/2014/main" id="{52A2C8B8-0FC1-982D-46F0-ED0C70EE96A1}"/>
                    </a:ext>
                  </a:extLst>
                </p14:cNvPr>
                <p14:cNvContentPartPr/>
                <p14:nvPr/>
              </p14:nvContentPartPr>
              <p14:xfrm>
                <a:off x="942676" y="4124398"/>
                <a:ext cx="5740057" cy="45719"/>
              </p14:xfrm>
            </p:contentPart>
          </mc:Choice>
          <mc:Fallback xmlns="">
            <p:pic>
              <p:nvPicPr>
                <p:cNvPr id="19" name="Ink 18">
                  <a:extLst>
                    <a:ext uri="{FF2B5EF4-FFF2-40B4-BE49-F238E27FC236}">
                      <a16:creationId xmlns:a16="http://schemas.microsoft.com/office/drawing/2014/main" id="{52A2C8B8-0FC1-982D-46F0-ED0C70EE96A1}"/>
                    </a:ext>
                  </a:extLst>
                </p:cNvPr>
                <p:cNvPicPr/>
                <p:nvPr/>
              </p:nvPicPr>
              <p:blipFill>
                <a:blip r:embed="rId13"/>
                <a:stretch>
                  <a:fillRect/>
                </a:stretch>
              </p:blipFill>
              <p:spPr>
                <a:xfrm>
                  <a:off x="888677" y="4016400"/>
                  <a:ext cx="5847694" cy="261354"/>
                </a:xfrm>
                <a:prstGeom prst="rect">
                  <a:avLst/>
                </a:prstGeom>
              </p:spPr>
            </p:pic>
          </mc:Fallback>
        </mc:AlternateContent>
      </p:grpSp>
      <p:pic>
        <p:nvPicPr>
          <p:cNvPr id="22" name="Picture 21">
            <a:extLst>
              <a:ext uri="{FF2B5EF4-FFF2-40B4-BE49-F238E27FC236}">
                <a16:creationId xmlns:a16="http://schemas.microsoft.com/office/drawing/2014/main" id="{A79A8BB9-C439-BAD5-D385-E32CF6C675F0}"/>
              </a:ext>
            </a:extLst>
          </p:cNvPr>
          <p:cNvPicPr>
            <a:picLocks noChangeAspect="1"/>
          </p:cNvPicPr>
          <p:nvPr/>
        </p:nvPicPr>
        <p:blipFill>
          <a:blip r:embed="rId14"/>
          <a:stretch>
            <a:fillRect/>
          </a:stretch>
        </p:blipFill>
        <p:spPr>
          <a:xfrm>
            <a:off x="817685" y="3835611"/>
            <a:ext cx="8983329" cy="2038635"/>
          </a:xfrm>
          <a:prstGeom prst="rect">
            <a:avLst/>
          </a:prstGeom>
        </p:spPr>
      </p:pic>
    </p:spTree>
    <p:extLst>
      <p:ext uri="{BB962C8B-B14F-4D97-AF65-F5344CB8AC3E}">
        <p14:creationId xmlns:p14="http://schemas.microsoft.com/office/powerpoint/2010/main" val="929816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799F38FF-DFBA-C849-663B-64D03CA7709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E459A35-CB5B-8A2E-CFEE-361140CF1CE5}"/>
              </a:ext>
            </a:extLst>
          </p:cNvPr>
          <p:cNvSpPr txBox="1"/>
          <p:nvPr/>
        </p:nvSpPr>
        <p:spPr>
          <a:xfrm>
            <a:off x="817685" y="457200"/>
            <a:ext cx="9601200" cy="861774"/>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MS Code 21-27-7 Waterworks</a:t>
            </a:r>
          </a:p>
        </p:txBody>
      </p:sp>
      <p:pic>
        <p:nvPicPr>
          <p:cNvPr id="9" name="Picture 8">
            <a:extLst>
              <a:ext uri="{FF2B5EF4-FFF2-40B4-BE49-F238E27FC236}">
                <a16:creationId xmlns:a16="http://schemas.microsoft.com/office/drawing/2014/main" id="{5B92FD7C-5AC9-A8A7-5C3D-3466D5A055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pic>
        <p:nvPicPr>
          <p:cNvPr id="4" name="Picture 3">
            <a:extLst>
              <a:ext uri="{FF2B5EF4-FFF2-40B4-BE49-F238E27FC236}">
                <a16:creationId xmlns:a16="http://schemas.microsoft.com/office/drawing/2014/main" id="{AF6609A7-F93C-20F8-57B3-86516BBBEF7F}"/>
              </a:ext>
            </a:extLst>
          </p:cNvPr>
          <p:cNvPicPr>
            <a:picLocks noChangeAspect="1"/>
          </p:cNvPicPr>
          <p:nvPr/>
        </p:nvPicPr>
        <p:blipFill>
          <a:blip r:embed="rId3"/>
          <a:stretch>
            <a:fillRect/>
          </a:stretch>
        </p:blipFill>
        <p:spPr>
          <a:xfrm>
            <a:off x="817685" y="1704862"/>
            <a:ext cx="9069066" cy="1619476"/>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F62F36EC-C0E2-8A1E-5988-21DD3BB2079D}"/>
                  </a:ext>
                </a:extLst>
              </p14:cNvPr>
              <p14:cNvContentPartPr/>
              <p14:nvPr/>
            </p14:nvContentPartPr>
            <p14:xfrm>
              <a:off x="1234637" y="1866355"/>
              <a:ext cx="8088480" cy="19080"/>
            </p14:xfrm>
          </p:contentPart>
        </mc:Choice>
        <mc:Fallback xmlns="">
          <p:pic>
            <p:nvPicPr>
              <p:cNvPr id="7" name="Ink 6">
                <a:extLst>
                  <a:ext uri="{FF2B5EF4-FFF2-40B4-BE49-F238E27FC236}">
                    <a16:creationId xmlns:a16="http://schemas.microsoft.com/office/drawing/2014/main" id="{F62F36EC-C0E2-8A1E-5988-21DD3BB2079D}"/>
                  </a:ext>
                </a:extLst>
              </p:cNvPr>
              <p:cNvPicPr/>
              <p:nvPr/>
            </p:nvPicPr>
            <p:blipFill>
              <a:blip r:embed="rId5"/>
              <a:stretch>
                <a:fillRect/>
              </a:stretch>
            </p:blipFill>
            <p:spPr>
              <a:xfrm>
                <a:off x="1180637" y="1758355"/>
                <a:ext cx="8196120" cy="2347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4" name="Ink 13">
                <a:extLst>
                  <a:ext uri="{FF2B5EF4-FFF2-40B4-BE49-F238E27FC236}">
                    <a16:creationId xmlns:a16="http://schemas.microsoft.com/office/drawing/2014/main" id="{FE63C8CD-C185-4DF3-2AD3-A84A90D7924D}"/>
                  </a:ext>
                </a:extLst>
              </p14:cNvPr>
              <p14:cNvContentPartPr/>
              <p14:nvPr/>
            </p14:nvContentPartPr>
            <p14:xfrm>
              <a:off x="942676" y="2196182"/>
              <a:ext cx="8455847" cy="67350"/>
            </p14:xfrm>
          </p:contentPart>
        </mc:Choice>
        <mc:Fallback xmlns="">
          <p:pic>
            <p:nvPicPr>
              <p:cNvPr id="14" name="Ink 13">
                <a:extLst>
                  <a:ext uri="{FF2B5EF4-FFF2-40B4-BE49-F238E27FC236}">
                    <a16:creationId xmlns:a16="http://schemas.microsoft.com/office/drawing/2014/main" id="{FE63C8CD-C185-4DF3-2AD3-A84A90D7924D}"/>
                  </a:ext>
                </a:extLst>
              </p:cNvPr>
              <p:cNvPicPr/>
              <p:nvPr/>
            </p:nvPicPr>
            <p:blipFill>
              <a:blip r:embed="rId7"/>
              <a:stretch>
                <a:fillRect/>
              </a:stretch>
            </p:blipFill>
            <p:spPr>
              <a:xfrm>
                <a:off x="888675" y="2088134"/>
                <a:ext cx="8563489" cy="283086"/>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7" name="Ink 16">
                <a:extLst>
                  <a:ext uri="{FF2B5EF4-FFF2-40B4-BE49-F238E27FC236}">
                    <a16:creationId xmlns:a16="http://schemas.microsoft.com/office/drawing/2014/main" id="{EB36F49F-8970-093C-8F3B-9E05293D5C61}"/>
                  </a:ext>
                </a:extLst>
              </p14:cNvPr>
              <p14:cNvContentPartPr/>
              <p14:nvPr/>
            </p14:nvContentPartPr>
            <p14:xfrm>
              <a:off x="942676" y="2540604"/>
              <a:ext cx="8540689" cy="68026"/>
            </p14:xfrm>
          </p:contentPart>
        </mc:Choice>
        <mc:Fallback xmlns="">
          <p:pic>
            <p:nvPicPr>
              <p:cNvPr id="17" name="Ink 16">
                <a:extLst>
                  <a:ext uri="{FF2B5EF4-FFF2-40B4-BE49-F238E27FC236}">
                    <a16:creationId xmlns:a16="http://schemas.microsoft.com/office/drawing/2014/main" id="{EB36F49F-8970-093C-8F3B-9E05293D5C61}"/>
                  </a:ext>
                </a:extLst>
              </p:cNvPr>
              <p:cNvPicPr/>
              <p:nvPr/>
            </p:nvPicPr>
            <p:blipFill>
              <a:blip r:embed="rId9"/>
              <a:stretch>
                <a:fillRect/>
              </a:stretch>
            </p:blipFill>
            <p:spPr>
              <a:xfrm>
                <a:off x="888676" y="2432626"/>
                <a:ext cx="8648330" cy="283622"/>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8" name="Ink 17">
                <a:extLst>
                  <a:ext uri="{FF2B5EF4-FFF2-40B4-BE49-F238E27FC236}">
                    <a16:creationId xmlns:a16="http://schemas.microsoft.com/office/drawing/2014/main" id="{05D9D10B-1E83-9B8A-EE5D-68482553645D}"/>
                  </a:ext>
                </a:extLst>
              </p14:cNvPr>
              <p14:cNvContentPartPr/>
              <p14:nvPr/>
            </p14:nvContentPartPr>
            <p14:xfrm>
              <a:off x="883917" y="2864900"/>
              <a:ext cx="7977279" cy="63538"/>
            </p14:xfrm>
          </p:contentPart>
        </mc:Choice>
        <mc:Fallback xmlns="">
          <p:pic>
            <p:nvPicPr>
              <p:cNvPr id="18" name="Ink 17">
                <a:extLst>
                  <a:ext uri="{FF2B5EF4-FFF2-40B4-BE49-F238E27FC236}">
                    <a16:creationId xmlns:a16="http://schemas.microsoft.com/office/drawing/2014/main" id="{05D9D10B-1E83-9B8A-EE5D-68482553645D}"/>
                  </a:ext>
                </a:extLst>
              </p:cNvPr>
              <p:cNvPicPr/>
              <p:nvPr/>
            </p:nvPicPr>
            <p:blipFill>
              <a:blip r:embed="rId11"/>
              <a:stretch>
                <a:fillRect/>
              </a:stretch>
            </p:blipFill>
            <p:spPr>
              <a:xfrm>
                <a:off x="829917" y="2757208"/>
                <a:ext cx="8084920" cy="278562"/>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9" name="Ink 18">
                <a:extLst>
                  <a:ext uri="{FF2B5EF4-FFF2-40B4-BE49-F238E27FC236}">
                    <a16:creationId xmlns:a16="http://schemas.microsoft.com/office/drawing/2014/main" id="{DD726E3A-0535-90B2-C604-AD52349333C4}"/>
                  </a:ext>
                </a:extLst>
              </p14:cNvPr>
              <p14:cNvContentPartPr/>
              <p14:nvPr/>
            </p14:nvContentPartPr>
            <p14:xfrm>
              <a:off x="942676" y="3209998"/>
              <a:ext cx="5740057" cy="45719"/>
            </p14:xfrm>
          </p:contentPart>
        </mc:Choice>
        <mc:Fallback xmlns="">
          <p:pic>
            <p:nvPicPr>
              <p:cNvPr id="19" name="Ink 18">
                <a:extLst>
                  <a:ext uri="{FF2B5EF4-FFF2-40B4-BE49-F238E27FC236}">
                    <a16:creationId xmlns:a16="http://schemas.microsoft.com/office/drawing/2014/main" id="{DD726E3A-0535-90B2-C604-AD52349333C4}"/>
                  </a:ext>
                </a:extLst>
              </p:cNvPr>
              <p:cNvPicPr/>
              <p:nvPr/>
            </p:nvPicPr>
            <p:blipFill>
              <a:blip r:embed="rId13"/>
              <a:stretch>
                <a:fillRect/>
              </a:stretch>
            </p:blipFill>
            <p:spPr>
              <a:xfrm>
                <a:off x="888677" y="3102000"/>
                <a:ext cx="5847694" cy="261354"/>
              </a:xfrm>
              <a:prstGeom prst="rect">
                <a:avLst/>
              </a:prstGeom>
            </p:spPr>
          </p:pic>
        </mc:Fallback>
      </mc:AlternateContent>
      <p:grpSp>
        <p:nvGrpSpPr>
          <p:cNvPr id="21" name="Group 20">
            <a:extLst>
              <a:ext uri="{FF2B5EF4-FFF2-40B4-BE49-F238E27FC236}">
                <a16:creationId xmlns:a16="http://schemas.microsoft.com/office/drawing/2014/main" id="{D5B7336F-3EC1-1A99-F070-C7792C709758}"/>
              </a:ext>
            </a:extLst>
          </p:cNvPr>
          <p:cNvGrpSpPr/>
          <p:nvPr/>
        </p:nvGrpSpPr>
        <p:grpSpPr>
          <a:xfrm>
            <a:off x="817685" y="3835611"/>
            <a:ext cx="8983329" cy="2038635"/>
            <a:chOff x="817685" y="2202292"/>
            <a:chExt cx="8983329" cy="2038635"/>
          </a:xfrm>
        </p:grpSpPr>
        <p:pic>
          <p:nvPicPr>
            <p:cNvPr id="22" name="Picture 21">
              <a:extLst>
                <a:ext uri="{FF2B5EF4-FFF2-40B4-BE49-F238E27FC236}">
                  <a16:creationId xmlns:a16="http://schemas.microsoft.com/office/drawing/2014/main" id="{430B3D26-1953-4647-C9D5-FC214DA972E3}"/>
                </a:ext>
              </a:extLst>
            </p:cNvPr>
            <p:cNvPicPr>
              <a:picLocks noChangeAspect="1"/>
            </p:cNvPicPr>
            <p:nvPr/>
          </p:nvPicPr>
          <p:blipFill>
            <a:blip r:embed="rId14"/>
            <a:stretch>
              <a:fillRect/>
            </a:stretch>
          </p:blipFill>
          <p:spPr>
            <a:xfrm>
              <a:off x="817685" y="2202292"/>
              <a:ext cx="8983329" cy="2038635"/>
            </a:xfrm>
            <a:prstGeom prst="rect">
              <a:avLst/>
            </a:prstGeom>
          </p:spPr>
        </p:pic>
        <mc:AlternateContent xmlns:mc="http://schemas.openxmlformats.org/markup-compatibility/2006" xmlns:p14="http://schemas.microsoft.com/office/powerpoint/2010/main">
          <mc:Choice Requires="p14">
            <p:contentPart p14:bwMode="auto" r:id="rId15">
              <p14:nvContentPartPr>
                <p14:cNvPr id="23" name="Ink 22">
                  <a:extLst>
                    <a:ext uri="{FF2B5EF4-FFF2-40B4-BE49-F238E27FC236}">
                      <a16:creationId xmlns:a16="http://schemas.microsoft.com/office/drawing/2014/main" id="{726D2D9B-FEE0-DF30-4155-6506FB2721A6}"/>
                    </a:ext>
                  </a:extLst>
                </p14:cNvPr>
                <p14:cNvContentPartPr/>
                <p14:nvPr/>
              </p14:nvContentPartPr>
              <p14:xfrm>
                <a:off x="952037" y="3723235"/>
                <a:ext cx="8493840" cy="10080"/>
              </p14:xfrm>
            </p:contentPart>
          </mc:Choice>
          <mc:Fallback xmlns="">
            <p:pic>
              <p:nvPicPr>
                <p:cNvPr id="23" name="Ink 22">
                  <a:extLst>
                    <a:ext uri="{FF2B5EF4-FFF2-40B4-BE49-F238E27FC236}">
                      <a16:creationId xmlns:a16="http://schemas.microsoft.com/office/drawing/2014/main" id="{726D2D9B-FEE0-DF30-4155-6506FB2721A6}"/>
                    </a:ext>
                  </a:extLst>
                </p:cNvPr>
                <p:cNvPicPr/>
                <p:nvPr/>
              </p:nvPicPr>
              <p:blipFill>
                <a:blip r:embed="rId16"/>
                <a:stretch>
                  <a:fillRect/>
                </a:stretch>
              </p:blipFill>
              <p:spPr>
                <a:xfrm>
                  <a:off x="898037" y="3615235"/>
                  <a:ext cx="8601480"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4" name="Ink 23">
                  <a:extLst>
                    <a:ext uri="{FF2B5EF4-FFF2-40B4-BE49-F238E27FC236}">
                      <a16:creationId xmlns:a16="http://schemas.microsoft.com/office/drawing/2014/main" id="{B1D119B0-09EC-44E0-8282-F0ECE84403A1}"/>
                    </a:ext>
                  </a:extLst>
                </p14:cNvPr>
                <p14:cNvContentPartPr/>
                <p14:nvPr/>
              </p14:nvContentPartPr>
              <p14:xfrm>
                <a:off x="7333757" y="3308515"/>
                <a:ext cx="1819800" cy="19440"/>
              </p14:xfrm>
            </p:contentPart>
          </mc:Choice>
          <mc:Fallback xmlns="">
            <p:pic>
              <p:nvPicPr>
                <p:cNvPr id="24" name="Ink 23">
                  <a:extLst>
                    <a:ext uri="{FF2B5EF4-FFF2-40B4-BE49-F238E27FC236}">
                      <a16:creationId xmlns:a16="http://schemas.microsoft.com/office/drawing/2014/main" id="{B1D119B0-09EC-44E0-8282-F0ECE84403A1}"/>
                    </a:ext>
                  </a:extLst>
                </p:cNvPr>
                <p:cNvPicPr/>
                <p:nvPr/>
              </p:nvPicPr>
              <p:blipFill>
                <a:blip r:embed="rId18"/>
                <a:stretch>
                  <a:fillRect/>
                </a:stretch>
              </p:blipFill>
              <p:spPr>
                <a:xfrm>
                  <a:off x="7279757" y="3200515"/>
                  <a:ext cx="1927440" cy="2350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5" name="Ink 24">
                  <a:extLst>
                    <a:ext uri="{FF2B5EF4-FFF2-40B4-BE49-F238E27FC236}">
                      <a16:creationId xmlns:a16="http://schemas.microsoft.com/office/drawing/2014/main" id="{0604D126-C6CB-EACE-B649-9C89E58F6AA2}"/>
                    </a:ext>
                  </a:extLst>
                </p14:cNvPr>
                <p14:cNvContentPartPr/>
                <p14:nvPr/>
              </p14:nvContentPartPr>
              <p14:xfrm>
                <a:off x="914237" y="4033555"/>
                <a:ext cx="7273440" cy="29520"/>
              </p14:xfrm>
            </p:contentPart>
          </mc:Choice>
          <mc:Fallback xmlns="">
            <p:pic>
              <p:nvPicPr>
                <p:cNvPr id="25" name="Ink 24">
                  <a:extLst>
                    <a:ext uri="{FF2B5EF4-FFF2-40B4-BE49-F238E27FC236}">
                      <a16:creationId xmlns:a16="http://schemas.microsoft.com/office/drawing/2014/main" id="{0604D126-C6CB-EACE-B649-9C89E58F6AA2}"/>
                    </a:ext>
                  </a:extLst>
                </p:cNvPr>
                <p:cNvPicPr/>
                <p:nvPr/>
              </p:nvPicPr>
              <p:blipFill>
                <a:blip r:embed="rId20"/>
                <a:stretch>
                  <a:fillRect/>
                </a:stretch>
              </p:blipFill>
              <p:spPr>
                <a:xfrm>
                  <a:off x="860240" y="3926856"/>
                  <a:ext cx="7381075" cy="242562"/>
                </a:xfrm>
                <a:prstGeom prst="rect">
                  <a:avLst/>
                </a:prstGeom>
              </p:spPr>
            </p:pic>
          </mc:Fallback>
        </mc:AlternateContent>
      </p:grpSp>
    </p:spTree>
    <p:extLst>
      <p:ext uri="{BB962C8B-B14F-4D97-AF65-F5344CB8AC3E}">
        <p14:creationId xmlns:p14="http://schemas.microsoft.com/office/powerpoint/2010/main" val="275147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D3BA1A39-8EE3-BD61-DD39-B4B58587D72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326A9DB-A85F-616A-24BA-482616EBC209}"/>
              </a:ext>
            </a:extLst>
          </p:cNvPr>
          <p:cNvSpPr txBox="1"/>
          <p:nvPr/>
        </p:nvSpPr>
        <p:spPr>
          <a:xfrm>
            <a:off x="817685" y="457200"/>
            <a:ext cx="9601200" cy="861774"/>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MS Code 21-27-7 Waterworks</a:t>
            </a:r>
          </a:p>
        </p:txBody>
      </p:sp>
      <p:pic>
        <p:nvPicPr>
          <p:cNvPr id="9" name="Picture 8">
            <a:extLst>
              <a:ext uri="{FF2B5EF4-FFF2-40B4-BE49-F238E27FC236}">
                <a16:creationId xmlns:a16="http://schemas.microsoft.com/office/drawing/2014/main" id="{60CA64C5-1AA6-60C4-09B5-AD9254AACC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pic>
        <p:nvPicPr>
          <p:cNvPr id="4" name="Picture 3">
            <a:extLst>
              <a:ext uri="{FF2B5EF4-FFF2-40B4-BE49-F238E27FC236}">
                <a16:creationId xmlns:a16="http://schemas.microsoft.com/office/drawing/2014/main" id="{07EF3523-E379-3B09-4AD7-7197E0997FC2}"/>
              </a:ext>
            </a:extLst>
          </p:cNvPr>
          <p:cNvPicPr>
            <a:picLocks noChangeAspect="1"/>
          </p:cNvPicPr>
          <p:nvPr/>
        </p:nvPicPr>
        <p:blipFill>
          <a:blip r:embed="rId3"/>
          <a:stretch>
            <a:fillRect/>
          </a:stretch>
        </p:blipFill>
        <p:spPr>
          <a:xfrm>
            <a:off x="817685" y="1418944"/>
            <a:ext cx="8869013" cy="2010056"/>
          </a:xfrm>
          <a:prstGeom prst="rect">
            <a:avLst/>
          </a:prstGeom>
        </p:spPr>
      </p:pic>
      <p:pic>
        <p:nvPicPr>
          <p:cNvPr id="8" name="Picture 7">
            <a:extLst>
              <a:ext uri="{FF2B5EF4-FFF2-40B4-BE49-F238E27FC236}">
                <a16:creationId xmlns:a16="http://schemas.microsoft.com/office/drawing/2014/main" id="{41B6CE60-2006-800E-E4D1-A33ABC422716}"/>
              </a:ext>
            </a:extLst>
          </p:cNvPr>
          <p:cNvPicPr>
            <a:picLocks noChangeAspect="1"/>
          </p:cNvPicPr>
          <p:nvPr/>
        </p:nvPicPr>
        <p:blipFill>
          <a:blip r:embed="rId4"/>
          <a:stretch>
            <a:fillRect/>
          </a:stretch>
        </p:blipFill>
        <p:spPr>
          <a:xfrm>
            <a:off x="817685" y="3429000"/>
            <a:ext cx="8869013" cy="3210373"/>
          </a:xfrm>
          <a:prstGeom prst="rect">
            <a:avLst/>
          </a:prstGeom>
        </p:spPr>
      </p:pic>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C0A15D81-B328-0B60-5238-698CEB5A14BA}"/>
                  </a:ext>
                </a:extLst>
              </p14:cNvPr>
              <p14:cNvContentPartPr/>
              <p14:nvPr/>
            </p14:nvContentPartPr>
            <p14:xfrm>
              <a:off x="989477" y="6334315"/>
              <a:ext cx="2260440" cy="11160"/>
            </p14:xfrm>
          </p:contentPart>
        </mc:Choice>
        <mc:Fallback xmlns="">
          <p:pic>
            <p:nvPicPr>
              <p:cNvPr id="6" name="Ink 5">
                <a:extLst>
                  <a:ext uri="{FF2B5EF4-FFF2-40B4-BE49-F238E27FC236}">
                    <a16:creationId xmlns:a16="http://schemas.microsoft.com/office/drawing/2014/main" id="{C0A15D81-B328-0B60-5238-698CEB5A14BA}"/>
                  </a:ext>
                </a:extLst>
              </p:cNvPr>
              <p:cNvPicPr/>
              <p:nvPr/>
            </p:nvPicPr>
            <p:blipFill>
              <a:blip r:embed="rId6"/>
              <a:stretch>
                <a:fillRect/>
              </a:stretch>
            </p:blipFill>
            <p:spPr>
              <a:xfrm>
                <a:off x="935477" y="6226315"/>
                <a:ext cx="2368080" cy="2268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1" name="Ink 10">
                <a:extLst>
                  <a:ext uri="{FF2B5EF4-FFF2-40B4-BE49-F238E27FC236}">
                    <a16:creationId xmlns:a16="http://schemas.microsoft.com/office/drawing/2014/main" id="{1739358B-DBA6-344E-D2CC-FB2A304D1C29}"/>
                  </a:ext>
                </a:extLst>
              </p14:cNvPr>
              <p14:cNvContentPartPr/>
              <p14:nvPr/>
            </p14:nvContentPartPr>
            <p14:xfrm>
              <a:off x="942677" y="6004555"/>
              <a:ext cx="8541000" cy="720"/>
            </p14:xfrm>
          </p:contentPart>
        </mc:Choice>
        <mc:Fallback xmlns="">
          <p:pic>
            <p:nvPicPr>
              <p:cNvPr id="11" name="Ink 10">
                <a:extLst>
                  <a:ext uri="{FF2B5EF4-FFF2-40B4-BE49-F238E27FC236}">
                    <a16:creationId xmlns:a16="http://schemas.microsoft.com/office/drawing/2014/main" id="{1739358B-DBA6-344E-D2CC-FB2A304D1C29}"/>
                  </a:ext>
                </a:extLst>
              </p:cNvPr>
              <p:cNvPicPr/>
              <p:nvPr/>
            </p:nvPicPr>
            <p:blipFill>
              <a:blip r:embed="rId8"/>
              <a:stretch>
                <a:fillRect/>
              </a:stretch>
            </p:blipFill>
            <p:spPr>
              <a:xfrm>
                <a:off x="888677" y="5788555"/>
                <a:ext cx="8648640"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3" name="Ink 12">
                <a:extLst>
                  <a:ext uri="{FF2B5EF4-FFF2-40B4-BE49-F238E27FC236}">
                    <a16:creationId xmlns:a16="http://schemas.microsoft.com/office/drawing/2014/main" id="{1F09F307-A6D9-42A7-185F-750CB0B7914B}"/>
                  </a:ext>
                </a:extLst>
              </p14:cNvPr>
              <p14:cNvContentPartPr/>
              <p14:nvPr/>
            </p14:nvContentPartPr>
            <p14:xfrm>
              <a:off x="3025997" y="5646355"/>
              <a:ext cx="6429600" cy="720"/>
            </p14:xfrm>
          </p:contentPart>
        </mc:Choice>
        <mc:Fallback xmlns="">
          <p:pic>
            <p:nvPicPr>
              <p:cNvPr id="13" name="Ink 12">
                <a:extLst>
                  <a:ext uri="{FF2B5EF4-FFF2-40B4-BE49-F238E27FC236}">
                    <a16:creationId xmlns:a16="http://schemas.microsoft.com/office/drawing/2014/main" id="{1F09F307-A6D9-42A7-185F-750CB0B7914B}"/>
                  </a:ext>
                </a:extLst>
              </p:cNvPr>
              <p:cNvPicPr/>
              <p:nvPr/>
            </p:nvPicPr>
            <p:blipFill>
              <a:blip r:embed="rId10"/>
              <a:stretch>
                <a:fillRect/>
              </a:stretch>
            </p:blipFill>
            <p:spPr>
              <a:xfrm>
                <a:off x="2971997" y="5430355"/>
                <a:ext cx="6537240" cy="432000"/>
              </a:xfrm>
              <a:prstGeom prst="rect">
                <a:avLst/>
              </a:prstGeom>
            </p:spPr>
          </p:pic>
        </mc:Fallback>
      </mc:AlternateContent>
    </p:spTree>
    <p:extLst>
      <p:ext uri="{BB962C8B-B14F-4D97-AF65-F5344CB8AC3E}">
        <p14:creationId xmlns:p14="http://schemas.microsoft.com/office/powerpoint/2010/main" val="31354658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F2367039-FFF8-F22D-BB62-EDA98A60955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8CF1B01-5E46-DADA-DC12-4DACACF635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sp>
        <p:nvSpPr>
          <p:cNvPr id="5" name="TextBox 4">
            <a:extLst>
              <a:ext uri="{FF2B5EF4-FFF2-40B4-BE49-F238E27FC236}">
                <a16:creationId xmlns:a16="http://schemas.microsoft.com/office/drawing/2014/main" id="{14D3C866-6090-C158-17F8-BDC757A54696}"/>
              </a:ext>
            </a:extLst>
          </p:cNvPr>
          <p:cNvSpPr txBox="1"/>
          <p:nvPr/>
        </p:nvSpPr>
        <p:spPr>
          <a:xfrm>
            <a:off x="817684" y="457200"/>
            <a:ext cx="10899343" cy="861774"/>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MSDH Annual Water System Audit</a:t>
            </a:r>
          </a:p>
        </p:txBody>
      </p:sp>
      <p:pic>
        <p:nvPicPr>
          <p:cNvPr id="10" name="Picture 9">
            <a:extLst>
              <a:ext uri="{FF2B5EF4-FFF2-40B4-BE49-F238E27FC236}">
                <a16:creationId xmlns:a16="http://schemas.microsoft.com/office/drawing/2014/main" id="{C2DAE312-59A7-369E-6077-63CC3C0F0745}"/>
              </a:ext>
            </a:extLst>
          </p:cNvPr>
          <p:cNvPicPr>
            <a:picLocks noChangeAspect="1"/>
          </p:cNvPicPr>
          <p:nvPr/>
        </p:nvPicPr>
        <p:blipFill>
          <a:blip r:embed="rId3"/>
          <a:stretch>
            <a:fillRect/>
          </a:stretch>
        </p:blipFill>
        <p:spPr>
          <a:xfrm>
            <a:off x="3524250" y="1318974"/>
            <a:ext cx="4063730" cy="5418306"/>
          </a:xfrm>
          <a:prstGeom prst="rect">
            <a:avLst/>
          </a:prstGeom>
        </p:spPr>
      </p:pic>
    </p:spTree>
    <p:extLst>
      <p:ext uri="{BB962C8B-B14F-4D97-AF65-F5344CB8AC3E}">
        <p14:creationId xmlns:p14="http://schemas.microsoft.com/office/powerpoint/2010/main" val="9543204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3479C010-A42A-B59D-8493-8FE698458A32}"/>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0DD4B7D8-6D2E-9B11-413C-01C85AAA3E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sp>
        <p:nvSpPr>
          <p:cNvPr id="5" name="TextBox 4">
            <a:extLst>
              <a:ext uri="{FF2B5EF4-FFF2-40B4-BE49-F238E27FC236}">
                <a16:creationId xmlns:a16="http://schemas.microsoft.com/office/drawing/2014/main" id="{267E43C6-1764-9637-CDA0-4C340C33969A}"/>
              </a:ext>
            </a:extLst>
          </p:cNvPr>
          <p:cNvSpPr txBox="1"/>
          <p:nvPr/>
        </p:nvSpPr>
        <p:spPr>
          <a:xfrm>
            <a:off x="817684" y="457200"/>
            <a:ext cx="10899343" cy="861774"/>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MSDH Annual Water System Audit</a:t>
            </a:r>
          </a:p>
        </p:txBody>
      </p:sp>
      <p:pic>
        <p:nvPicPr>
          <p:cNvPr id="8" name="Picture 7">
            <a:extLst>
              <a:ext uri="{FF2B5EF4-FFF2-40B4-BE49-F238E27FC236}">
                <a16:creationId xmlns:a16="http://schemas.microsoft.com/office/drawing/2014/main" id="{04398383-5A0C-887C-C877-5B1A044AB6B8}"/>
              </a:ext>
            </a:extLst>
          </p:cNvPr>
          <p:cNvPicPr>
            <a:picLocks noChangeAspect="1"/>
          </p:cNvPicPr>
          <p:nvPr/>
        </p:nvPicPr>
        <p:blipFill>
          <a:blip r:embed="rId3"/>
          <a:srcRect l="3366" t="1956" r="3393" b="43675"/>
          <a:stretch>
            <a:fillRect/>
          </a:stretch>
        </p:blipFill>
        <p:spPr>
          <a:xfrm>
            <a:off x="609600" y="1543705"/>
            <a:ext cx="5071894" cy="4023377"/>
          </a:xfrm>
          <a:prstGeom prst="rect">
            <a:avLst/>
          </a:prstGeom>
        </p:spPr>
      </p:pic>
      <p:pic>
        <p:nvPicPr>
          <p:cNvPr id="3" name="Picture 2">
            <a:extLst>
              <a:ext uri="{FF2B5EF4-FFF2-40B4-BE49-F238E27FC236}">
                <a16:creationId xmlns:a16="http://schemas.microsoft.com/office/drawing/2014/main" id="{44A9A693-694B-8C0B-6BE9-89BD6C9E6663}"/>
              </a:ext>
            </a:extLst>
          </p:cNvPr>
          <p:cNvPicPr>
            <a:picLocks noChangeAspect="1"/>
          </p:cNvPicPr>
          <p:nvPr/>
        </p:nvPicPr>
        <p:blipFill>
          <a:blip r:embed="rId3"/>
          <a:srcRect l="2725" t="43676" r="2466"/>
          <a:stretch>
            <a:fillRect/>
          </a:stretch>
        </p:blipFill>
        <p:spPr>
          <a:xfrm>
            <a:off x="6218748" y="1543705"/>
            <a:ext cx="4978170" cy="4023377"/>
          </a:xfrm>
          <a:prstGeom prst="rect">
            <a:avLst/>
          </a:prstGeom>
        </p:spPr>
      </p:pic>
    </p:spTree>
    <p:extLst>
      <p:ext uri="{BB962C8B-B14F-4D97-AF65-F5344CB8AC3E}">
        <p14:creationId xmlns:p14="http://schemas.microsoft.com/office/powerpoint/2010/main" val="25209311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389F8B93-0C54-E593-1E4C-8FE1ADCBC87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D3E0634-73F5-F2B0-B79B-A78C857169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sp>
        <p:nvSpPr>
          <p:cNvPr id="5" name="TextBox 4">
            <a:extLst>
              <a:ext uri="{FF2B5EF4-FFF2-40B4-BE49-F238E27FC236}">
                <a16:creationId xmlns:a16="http://schemas.microsoft.com/office/drawing/2014/main" id="{C839A83D-4F3A-D31F-EF66-EB73AF93EE42}"/>
              </a:ext>
            </a:extLst>
          </p:cNvPr>
          <p:cNvSpPr txBox="1"/>
          <p:nvPr/>
        </p:nvSpPr>
        <p:spPr>
          <a:xfrm>
            <a:off x="817684" y="457200"/>
            <a:ext cx="10899343" cy="861774"/>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MSDH Annual Water System Audit</a:t>
            </a:r>
          </a:p>
        </p:txBody>
      </p:sp>
      <p:pic>
        <p:nvPicPr>
          <p:cNvPr id="8" name="Picture 7">
            <a:extLst>
              <a:ext uri="{FF2B5EF4-FFF2-40B4-BE49-F238E27FC236}">
                <a16:creationId xmlns:a16="http://schemas.microsoft.com/office/drawing/2014/main" id="{E3EFF7D7-63AD-1B78-E6BB-B8EC08895834}"/>
              </a:ext>
            </a:extLst>
          </p:cNvPr>
          <p:cNvPicPr>
            <a:picLocks noChangeAspect="1"/>
          </p:cNvPicPr>
          <p:nvPr/>
        </p:nvPicPr>
        <p:blipFill>
          <a:blip r:embed="rId3">
            <a:alphaModFix amt="42000"/>
          </a:blip>
          <a:srcRect l="3366" t="1956" r="3393" b="43675"/>
          <a:stretch>
            <a:fillRect/>
          </a:stretch>
        </p:blipFill>
        <p:spPr>
          <a:xfrm>
            <a:off x="609600" y="1543705"/>
            <a:ext cx="5071894" cy="4023377"/>
          </a:xfrm>
          <a:prstGeom prst="rect">
            <a:avLst/>
          </a:prstGeom>
        </p:spPr>
      </p:pic>
      <p:pic>
        <p:nvPicPr>
          <p:cNvPr id="3" name="Picture 2">
            <a:extLst>
              <a:ext uri="{FF2B5EF4-FFF2-40B4-BE49-F238E27FC236}">
                <a16:creationId xmlns:a16="http://schemas.microsoft.com/office/drawing/2014/main" id="{D60111CA-1E0B-DA67-69F7-E50A8A46E990}"/>
              </a:ext>
            </a:extLst>
          </p:cNvPr>
          <p:cNvPicPr>
            <a:picLocks noChangeAspect="1"/>
          </p:cNvPicPr>
          <p:nvPr/>
        </p:nvPicPr>
        <p:blipFill>
          <a:blip r:embed="rId3">
            <a:alphaModFix amt="42000"/>
          </a:blip>
          <a:srcRect l="2725" t="43676" r="2466"/>
          <a:stretch>
            <a:fillRect/>
          </a:stretch>
        </p:blipFill>
        <p:spPr>
          <a:xfrm>
            <a:off x="6218748" y="1543705"/>
            <a:ext cx="4978170" cy="4023377"/>
          </a:xfrm>
          <a:prstGeom prst="rect">
            <a:avLst/>
          </a:prstGeom>
        </p:spPr>
      </p:pic>
      <p:pic>
        <p:nvPicPr>
          <p:cNvPr id="4" name="Picture 3">
            <a:extLst>
              <a:ext uri="{FF2B5EF4-FFF2-40B4-BE49-F238E27FC236}">
                <a16:creationId xmlns:a16="http://schemas.microsoft.com/office/drawing/2014/main" id="{3D4C853E-D4EC-A340-BC27-4850FAD778C8}"/>
              </a:ext>
            </a:extLst>
          </p:cNvPr>
          <p:cNvPicPr>
            <a:picLocks noChangeAspect="1"/>
          </p:cNvPicPr>
          <p:nvPr/>
        </p:nvPicPr>
        <p:blipFill>
          <a:blip r:embed="rId3"/>
          <a:srcRect l="3366" t="8810" r="3393" b="83489"/>
          <a:stretch>
            <a:fillRect/>
          </a:stretch>
        </p:blipFill>
        <p:spPr>
          <a:xfrm>
            <a:off x="1470169" y="3228270"/>
            <a:ext cx="9272472" cy="1023219"/>
          </a:xfrm>
          <a:prstGeom prst="rect">
            <a:avLst/>
          </a:prstGeom>
        </p:spPr>
      </p:pic>
    </p:spTree>
    <p:extLst>
      <p:ext uri="{BB962C8B-B14F-4D97-AF65-F5344CB8AC3E}">
        <p14:creationId xmlns:p14="http://schemas.microsoft.com/office/powerpoint/2010/main" val="24786988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6B64CA22-E3E5-C1BB-E9D3-0C0C47AF006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3F1FB61-CE76-9903-7FF2-90F5E541C6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sp>
        <p:nvSpPr>
          <p:cNvPr id="5" name="TextBox 4">
            <a:extLst>
              <a:ext uri="{FF2B5EF4-FFF2-40B4-BE49-F238E27FC236}">
                <a16:creationId xmlns:a16="http://schemas.microsoft.com/office/drawing/2014/main" id="{A1B67DBF-5972-EB35-950A-7A490DC79ADA}"/>
              </a:ext>
            </a:extLst>
          </p:cNvPr>
          <p:cNvSpPr txBox="1"/>
          <p:nvPr/>
        </p:nvSpPr>
        <p:spPr>
          <a:xfrm>
            <a:off x="817684" y="457200"/>
            <a:ext cx="10899343" cy="861774"/>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MSDH Annual Water System Audit</a:t>
            </a:r>
          </a:p>
        </p:txBody>
      </p:sp>
      <p:pic>
        <p:nvPicPr>
          <p:cNvPr id="3" name="Picture 2">
            <a:extLst>
              <a:ext uri="{FF2B5EF4-FFF2-40B4-BE49-F238E27FC236}">
                <a16:creationId xmlns:a16="http://schemas.microsoft.com/office/drawing/2014/main" id="{5BE5491F-DEE2-B91F-5E02-8D84F07BE5B1}"/>
              </a:ext>
            </a:extLst>
          </p:cNvPr>
          <p:cNvPicPr>
            <a:picLocks noChangeAspect="1"/>
          </p:cNvPicPr>
          <p:nvPr/>
        </p:nvPicPr>
        <p:blipFill>
          <a:blip r:embed="rId3">
            <a:alphaModFix amt="42000"/>
          </a:blip>
          <a:srcRect l="2725" t="43676" r="2466"/>
          <a:stretch>
            <a:fillRect/>
          </a:stretch>
        </p:blipFill>
        <p:spPr>
          <a:xfrm>
            <a:off x="6218748" y="1543705"/>
            <a:ext cx="4978170" cy="4023377"/>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181D8F6F-DFB9-1406-6739-A340190E24D0}"/>
                  </a:ext>
                </a:extLst>
              </p14:cNvPr>
              <p14:cNvContentPartPr/>
              <p14:nvPr/>
            </p14:nvContentPartPr>
            <p14:xfrm>
              <a:off x="9768254" y="3676320"/>
              <a:ext cx="583920" cy="29520"/>
            </p14:xfrm>
          </p:contentPart>
        </mc:Choice>
        <mc:Fallback xmlns="">
          <p:pic>
            <p:nvPicPr>
              <p:cNvPr id="2" name="Ink 1">
                <a:extLst>
                  <a:ext uri="{FF2B5EF4-FFF2-40B4-BE49-F238E27FC236}">
                    <a16:creationId xmlns:a16="http://schemas.microsoft.com/office/drawing/2014/main" id="{181D8F6F-DFB9-1406-6739-A340190E24D0}"/>
                  </a:ext>
                </a:extLst>
              </p:cNvPr>
              <p:cNvPicPr/>
              <p:nvPr/>
            </p:nvPicPr>
            <p:blipFill>
              <a:blip r:embed="rId5"/>
              <a:stretch>
                <a:fillRect/>
              </a:stretch>
            </p:blipFill>
            <p:spPr>
              <a:xfrm>
                <a:off x="9714254" y="3568320"/>
                <a:ext cx="691560" cy="245160"/>
              </a:xfrm>
              <a:prstGeom prst="rect">
                <a:avLst/>
              </a:prstGeom>
            </p:spPr>
          </p:pic>
        </mc:Fallback>
      </mc:AlternateContent>
      <p:pic>
        <p:nvPicPr>
          <p:cNvPr id="9" name="Picture 8">
            <a:extLst>
              <a:ext uri="{FF2B5EF4-FFF2-40B4-BE49-F238E27FC236}">
                <a16:creationId xmlns:a16="http://schemas.microsoft.com/office/drawing/2014/main" id="{0D83EC65-F602-2156-3967-EC9233A946EF}"/>
              </a:ext>
            </a:extLst>
          </p:cNvPr>
          <p:cNvPicPr>
            <a:picLocks noChangeAspect="1"/>
          </p:cNvPicPr>
          <p:nvPr/>
        </p:nvPicPr>
        <p:blipFill>
          <a:blip r:embed="rId3">
            <a:alphaModFix amt="42000"/>
          </a:blip>
          <a:srcRect l="3366" t="1956" r="3393" b="43675"/>
          <a:stretch>
            <a:fillRect/>
          </a:stretch>
        </p:blipFill>
        <p:spPr>
          <a:xfrm>
            <a:off x="609600" y="1543705"/>
            <a:ext cx="5071894" cy="4023377"/>
          </a:xfrm>
          <a:prstGeom prst="rect">
            <a:avLst/>
          </a:prstGeom>
        </p:spPr>
      </p:pic>
      <p:pic>
        <p:nvPicPr>
          <p:cNvPr id="4" name="Picture 3">
            <a:extLst>
              <a:ext uri="{FF2B5EF4-FFF2-40B4-BE49-F238E27FC236}">
                <a16:creationId xmlns:a16="http://schemas.microsoft.com/office/drawing/2014/main" id="{91A275BC-9556-76FB-EC30-C181E4257834}"/>
              </a:ext>
            </a:extLst>
          </p:cNvPr>
          <p:cNvPicPr>
            <a:picLocks noChangeAspect="1"/>
          </p:cNvPicPr>
          <p:nvPr/>
        </p:nvPicPr>
        <p:blipFill>
          <a:blip r:embed="rId3"/>
          <a:srcRect l="3366" t="17376" r="3393" b="74394"/>
          <a:stretch>
            <a:fillRect/>
          </a:stretch>
        </p:blipFill>
        <p:spPr>
          <a:xfrm>
            <a:off x="1631119" y="3241715"/>
            <a:ext cx="9272472" cy="1093511"/>
          </a:xfrm>
          <a:prstGeom prst="rect">
            <a:avLst/>
          </a:prstGeom>
        </p:spPr>
      </p:pic>
    </p:spTree>
    <p:extLst>
      <p:ext uri="{BB962C8B-B14F-4D97-AF65-F5344CB8AC3E}">
        <p14:creationId xmlns:p14="http://schemas.microsoft.com/office/powerpoint/2010/main" val="26111757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1B24FC70-441D-652F-BDEC-586AA448246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21727AE-8328-A90C-488A-351A2606EF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sp>
        <p:nvSpPr>
          <p:cNvPr id="5" name="TextBox 4">
            <a:extLst>
              <a:ext uri="{FF2B5EF4-FFF2-40B4-BE49-F238E27FC236}">
                <a16:creationId xmlns:a16="http://schemas.microsoft.com/office/drawing/2014/main" id="{68E01C3A-554D-6BD0-6CD8-1E14FA650CC1}"/>
              </a:ext>
            </a:extLst>
          </p:cNvPr>
          <p:cNvSpPr txBox="1"/>
          <p:nvPr/>
        </p:nvSpPr>
        <p:spPr>
          <a:xfrm>
            <a:off x="817684" y="457200"/>
            <a:ext cx="10899343" cy="861774"/>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MSDH Annual Water System Audit</a:t>
            </a:r>
          </a:p>
        </p:txBody>
      </p:sp>
      <p:pic>
        <p:nvPicPr>
          <p:cNvPr id="3" name="Picture 2">
            <a:extLst>
              <a:ext uri="{FF2B5EF4-FFF2-40B4-BE49-F238E27FC236}">
                <a16:creationId xmlns:a16="http://schemas.microsoft.com/office/drawing/2014/main" id="{A32AE7DF-F3D7-E60C-3929-D39B3C92F6D6}"/>
              </a:ext>
            </a:extLst>
          </p:cNvPr>
          <p:cNvPicPr>
            <a:picLocks noChangeAspect="1"/>
          </p:cNvPicPr>
          <p:nvPr/>
        </p:nvPicPr>
        <p:blipFill>
          <a:blip r:embed="rId3">
            <a:alphaModFix amt="42000"/>
          </a:blip>
          <a:srcRect l="2725" t="43676" r="2466"/>
          <a:stretch>
            <a:fillRect/>
          </a:stretch>
        </p:blipFill>
        <p:spPr>
          <a:xfrm>
            <a:off x="6218748" y="1543705"/>
            <a:ext cx="4978170" cy="4023377"/>
          </a:xfrm>
          <a:prstGeom prst="rect">
            <a:avLst/>
          </a:prstGeom>
        </p:spPr>
      </p:pic>
      <p:pic>
        <p:nvPicPr>
          <p:cNvPr id="9" name="Picture 8">
            <a:extLst>
              <a:ext uri="{FF2B5EF4-FFF2-40B4-BE49-F238E27FC236}">
                <a16:creationId xmlns:a16="http://schemas.microsoft.com/office/drawing/2014/main" id="{462065CD-AE72-A003-AE10-073CDA43C33A}"/>
              </a:ext>
            </a:extLst>
          </p:cNvPr>
          <p:cNvPicPr>
            <a:picLocks noChangeAspect="1"/>
          </p:cNvPicPr>
          <p:nvPr/>
        </p:nvPicPr>
        <p:blipFill>
          <a:blip r:embed="rId3">
            <a:alphaModFix amt="42000"/>
          </a:blip>
          <a:srcRect l="3366" t="1956" r="3393" b="43675"/>
          <a:stretch>
            <a:fillRect/>
          </a:stretch>
        </p:blipFill>
        <p:spPr>
          <a:xfrm>
            <a:off x="609600" y="1543705"/>
            <a:ext cx="5071894" cy="4023377"/>
          </a:xfrm>
          <a:prstGeom prst="rect">
            <a:avLst/>
          </a:prstGeom>
        </p:spPr>
      </p:pic>
      <p:pic>
        <p:nvPicPr>
          <p:cNvPr id="4" name="Picture 3">
            <a:extLst>
              <a:ext uri="{FF2B5EF4-FFF2-40B4-BE49-F238E27FC236}">
                <a16:creationId xmlns:a16="http://schemas.microsoft.com/office/drawing/2014/main" id="{5ED0504B-3794-C122-0965-B2D47257D4E3}"/>
              </a:ext>
            </a:extLst>
          </p:cNvPr>
          <p:cNvPicPr>
            <a:picLocks noChangeAspect="1"/>
          </p:cNvPicPr>
          <p:nvPr/>
        </p:nvPicPr>
        <p:blipFill>
          <a:blip r:embed="rId3"/>
          <a:srcRect l="3366" t="27167" r="3393" b="64675"/>
          <a:stretch>
            <a:fillRect/>
          </a:stretch>
        </p:blipFill>
        <p:spPr>
          <a:xfrm>
            <a:off x="1706534" y="3148552"/>
            <a:ext cx="9272472" cy="1084083"/>
          </a:xfrm>
          <a:prstGeom prst="rect">
            <a:avLst/>
          </a:prstGeom>
        </p:spPr>
      </p:pic>
    </p:spTree>
    <p:extLst>
      <p:ext uri="{BB962C8B-B14F-4D97-AF65-F5344CB8AC3E}">
        <p14:creationId xmlns:p14="http://schemas.microsoft.com/office/powerpoint/2010/main" val="19822236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09FEDE5E-8DA4-E66F-DA93-65C780BBFA9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9094C76-F1A5-E494-4D67-8A5A33F078E6}"/>
              </a:ext>
            </a:extLst>
          </p:cNvPr>
          <p:cNvSpPr txBox="1"/>
          <p:nvPr/>
        </p:nvSpPr>
        <p:spPr>
          <a:xfrm>
            <a:off x="817685" y="457200"/>
            <a:ext cx="9601200" cy="861774"/>
          </a:xfrm>
          <a:prstGeom prst="rect">
            <a:avLst/>
          </a:prstGeom>
          <a:noFill/>
        </p:spPr>
        <p:txBody>
          <a:bodyPr wrap="square" rtlCol="0">
            <a:spAutoFit/>
          </a:bodyPr>
          <a:lstStyle/>
          <a:p>
            <a:r>
              <a:rPr lang="en-US" sz="5000" b="1" strike="sngStrike" dirty="0">
                <a:solidFill>
                  <a:schemeClr val="bg1"/>
                </a:solidFill>
                <a:latin typeface="Times New Roman" panose="02020603050405020304" pitchFamily="18" charset="0"/>
                <a:cs typeface="Times New Roman" panose="02020603050405020304" pitchFamily="18" charset="0"/>
              </a:rPr>
              <a:t>SB 2526</a:t>
            </a:r>
            <a:r>
              <a:rPr lang="en-US" sz="5000" b="1" dirty="0">
                <a:solidFill>
                  <a:schemeClr val="bg1"/>
                </a:solidFill>
                <a:latin typeface="Times New Roman" panose="02020603050405020304" pitchFamily="18" charset="0"/>
                <a:cs typeface="Times New Roman" panose="02020603050405020304" pitchFamily="18" charset="0"/>
              </a:rPr>
              <a:t>  Good Business Plan</a:t>
            </a:r>
          </a:p>
        </p:txBody>
      </p:sp>
      <p:pic>
        <p:nvPicPr>
          <p:cNvPr id="9" name="Picture 8">
            <a:extLst>
              <a:ext uri="{FF2B5EF4-FFF2-40B4-BE49-F238E27FC236}">
                <a16:creationId xmlns:a16="http://schemas.microsoft.com/office/drawing/2014/main" id="{78B60B1C-AC74-63B6-6510-5276C86289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sp>
        <p:nvSpPr>
          <p:cNvPr id="12" name="TextBox 11">
            <a:extLst>
              <a:ext uri="{FF2B5EF4-FFF2-40B4-BE49-F238E27FC236}">
                <a16:creationId xmlns:a16="http://schemas.microsoft.com/office/drawing/2014/main" id="{21B8F1EF-ED07-D458-A06A-4063E29DA7CD}"/>
              </a:ext>
            </a:extLst>
          </p:cNvPr>
          <p:cNvSpPr txBox="1"/>
          <p:nvPr/>
        </p:nvSpPr>
        <p:spPr>
          <a:xfrm>
            <a:off x="600808" y="1488038"/>
            <a:ext cx="10034954" cy="2554545"/>
          </a:xfrm>
          <a:prstGeom prst="rect">
            <a:avLst/>
          </a:prstGeom>
          <a:noFill/>
        </p:spPr>
        <p:txBody>
          <a:bodyPr wrap="square" rtlCol="0">
            <a:spAutoFit/>
          </a:bodyPr>
          <a:lstStyle/>
          <a:p>
            <a:pPr marL="285750" indent="-28575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Rate study by December 1, 2027, and every five (5) years. </a:t>
            </a:r>
          </a:p>
          <a:p>
            <a:pPr marL="285750" lvl="0" indent="-28575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Rate study implemented within one (1) year.</a:t>
            </a:r>
          </a:p>
          <a:p>
            <a:pPr marL="285750" lvl="0" indent="-28575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5% per annum of gross revenues for rehab within one (1) year.</a:t>
            </a:r>
          </a:p>
          <a:p>
            <a:pPr marL="285750" lvl="0" indent="-285750">
              <a:buFont typeface="Arial" panose="020B0604020202020204" pitchFamily="34" charset="0"/>
              <a:buChar char="•"/>
            </a:pPr>
            <a:endParaRPr lang="en-US" sz="2500" dirty="0">
              <a:solidFill>
                <a:schemeClr val="bg1"/>
              </a:solidFill>
              <a:latin typeface="Times New Roman" panose="02020603050405020304" pitchFamily="18" charset="0"/>
              <a:cs typeface="Times New Roman" panose="02020603050405020304" pitchFamily="18" charset="0"/>
            </a:endParaRPr>
          </a:p>
          <a:p>
            <a:r>
              <a:rPr lang="en-US" sz="3000" dirty="0">
                <a:solidFill>
                  <a:schemeClr val="bg1"/>
                </a:solidFill>
                <a:latin typeface="Times New Roman" panose="02020603050405020304" pitchFamily="18" charset="0"/>
                <a:cs typeface="Times New Roman" panose="02020603050405020304" pitchFamily="18" charset="0"/>
              </a:rPr>
              <a:t>MSDH has very similar criteria for the City’s Annual Water System Audit as SB2526</a:t>
            </a:r>
          </a:p>
        </p:txBody>
      </p:sp>
      <p:grpSp>
        <p:nvGrpSpPr>
          <p:cNvPr id="10" name="Group 9">
            <a:extLst>
              <a:ext uri="{FF2B5EF4-FFF2-40B4-BE49-F238E27FC236}">
                <a16:creationId xmlns:a16="http://schemas.microsoft.com/office/drawing/2014/main" id="{D37E3A5D-EE7D-65E0-FA3C-14CF9213B3D7}"/>
              </a:ext>
            </a:extLst>
          </p:cNvPr>
          <p:cNvGrpSpPr/>
          <p:nvPr/>
        </p:nvGrpSpPr>
        <p:grpSpPr>
          <a:xfrm>
            <a:off x="1219044" y="4211647"/>
            <a:ext cx="6876086" cy="2086585"/>
            <a:chOff x="317005" y="3368095"/>
            <a:chExt cx="9272472" cy="3165667"/>
          </a:xfrm>
        </p:grpSpPr>
        <p:pic>
          <p:nvPicPr>
            <p:cNvPr id="3" name="Picture 2">
              <a:extLst>
                <a:ext uri="{FF2B5EF4-FFF2-40B4-BE49-F238E27FC236}">
                  <a16:creationId xmlns:a16="http://schemas.microsoft.com/office/drawing/2014/main" id="{71680483-3964-9469-A751-5BA81A0F4D42}"/>
                </a:ext>
              </a:extLst>
            </p:cNvPr>
            <p:cNvPicPr>
              <a:picLocks noChangeAspect="1"/>
            </p:cNvPicPr>
            <p:nvPr/>
          </p:nvPicPr>
          <p:blipFill>
            <a:blip r:embed="rId3"/>
            <a:srcRect l="3366" t="8810" r="3393" b="83489"/>
            <a:stretch>
              <a:fillRect/>
            </a:stretch>
          </p:blipFill>
          <p:spPr>
            <a:xfrm>
              <a:off x="317005" y="3368095"/>
              <a:ext cx="9272472" cy="1023219"/>
            </a:xfrm>
            <a:prstGeom prst="rect">
              <a:avLst/>
            </a:prstGeom>
          </p:spPr>
        </p:pic>
        <p:pic>
          <p:nvPicPr>
            <p:cNvPr id="6" name="Picture 5">
              <a:extLst>
                <a:ext uri="{FF2B5EF4-FFF2-40B4-BE49-F238E27FC236}">
                  <a16:creationId xmlns:a16="http://schemas.microsoft.com/office/drawing/2014/main" id="{D8450693-6DFB-7E4E-0F08-21455A9B2819}"/>
                </a:ext>
              </a:extLst>
            </p:cNvPr>
            <p:cNvPicPr>
              <a:picLocks noChangeAspect="1"/>
            </p:cNvPicPr>
            <p:nvPr/>
          </p:nvPicPr>
          <p:blipFill>
            <a:blip r:embed="rId3"/>
            <a:srcRect l="3366" t="17376" r="3393" b="74394"/>
            <a:stretch>
              <a:fillRect/>
            </a:stretch>
          </p:blipFill>
          <p:spPr>
            <a:xfrm>
              <a:off x="317005" y="4356168"/>
              <a:ext cx="9272472" cy="1093511"/>
            </a:xfrm>
            <a:prstGeom prst="rect">
              <a:avLst/>
            </a:prstGeom>
          </p:spPr>
        </p:pic>
        <p:pic>
          <p:nvPicPr>
            <p:cNvPr id="8" name="Picture 7">
              <a:extLst>
                <a:ext uri="{FF2B5EF4-FFF2-40B4-BE49-F238E27FC236}">
                  <a16:creationId xmlns:a16="http://schemas.microsoft.com/office/drawing/2014/main" id="{470490AF-9583-D010-1B1B-6F1E1D57D622}"/>
                </a:ext>
              </a:extLst>
            </p:cNvPr>
            <p:cNvPicPr>
              <a:picLocks noChangeAspect="1"/>
            </p:cNvPicPr>
            <p:nvPr/>
          </p:nvPicPr>
          <p:blipFill>
            <a:blip r:embed="rId3"/>
            <a:srcRect l="3366" t="27167" r="3393" b="64675"/>
            <a:stretch>
              <a:fillRect/>
            </a:stretch>
          </p:blipFill>
          <p:spPr>
            <a:xfrm>
              <a:off x="317005" y="5449679"/>
              <a:ext cx="9272472" cy="1084083"/>
            </a:xfrm>
            <a:prstGeom prst="rect">
              <a:avLst/>
            </a:prstGeom>
          </p:spPr>
        </p:pic>
      </p:grpSp>
    </p:spTree>
    <p:extLst>
      <p:ext uri="{BB962C8B-B14F-4D97-AF65-F5344CB8AC3E}">
        <p14:creationId xmlns:p14="http://schemas.microsoft.com/office/powerpoint/2010/main" val="11868566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1EE3DA59-2B29-C00C-8FED-52316A1DA54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DFD02F97-ECE4-E67E-AB39-6CC342B254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sp>
        <p:nvSpPr>
          <p:cNvPr id="5" name="TextBox 4">
            <a:extLst>
              <a:ext uri="{FF2B5EF4-FFF2-40B4-BE49-F238E27FC236}">
                <a16:creationId xmlns:a16="http://schemas.microsoft.com/office/drawing/2014/main" id="{BD76F02A-B232-5C45-01F1-6DD00BEBCF8C}"/>
              </a:ext>
            </a:extLst>
          </p:cNvPr>
          <p:cNvSpPr txBox="1"/>
          <p:nvPr/>
        </p:nvSpPr>
        <p:spPr>
          <a:xfrm>
            <a:off x="1400390" y="2286001"/>
            <a:ext cx="9601200" cy="1631216"/>
          </a:xfrm>
          <a:prstGeom prst="rect">
            <a:avLst/>
          </a:prstGeom>
          <a:noFill/>
        </p:spPr>
        <p:txBody>
          <a:bodyPr wrap="square" rtlCol="0">
            <a:spAutoFit/>
          </a:bodyPr>
          <a:lstStyle/>
          <a:p>
            <a:pPr algn="ctr"/>
            <a:r>
              <a:rPr lang="en-US" sz="5000" b="1" dirty="0">
                <a:solidFill>
                  <a:schemeClr val="bg1"/>
                </a:solidFill>
                <a:latin typeface="Times New Roman" panose="02020603050405020304" pitchFamily="18" charset="0"/>
                <a:cs typeface="Times New Roman" panose="02020603050405020304" pitchFamily="18" charset="0"/>
              </a:rPr>
              <a:t>What are the current rates versus the proposed rates?</a:t>
            </a:r>
          </a:p>
        </p:txBody>
      </p:sp>
    </p:spTree>
    <p:extLst>
      <p:ext uri="{BB962C8B-B14F-4D97-AF65-F5344CB8AC3E}">
        <p14:creationId xmlns:p14="http://schemas.microsoft.com/office/powerpoint/2010/main" val="532130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3DD71567-6199-BF72-107A-526893D43EC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715154F0-BA09-5A4C-BD49-6DA24CA52A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sp>
        <p:nvSpPr>
          <p:cNvPr id="5" name="TextBox 4">
            <a:extLst>
              <a:ext uri="{FF2B5EF4-FFF2-40B4-BE49-F238E27FC236}">
                <a16:creationId xmlns:a16="http://schemas.microsoft.com/office/drawing/2014/main" id="{30FF45E2-3C5E-B6C8-7187-5FB819B633F8}"/>
              </a:ext>
            </a:extLst>
          </p:cNvPr>
          <p:cNvSpPr txBox="1"/>
          <p:nvPr/>
        </p:nvSpPr>
        <p:spPr>
          <a:xfrm>
            <a:off x="817685" y="457200"/>
            <a:ext cx="9601200" cy="861774"/>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Current vs Proposed Rates </a:t>
            </a:r>
          </a:p>
        </p:txBody>
      </p:sp>
      <p:graphicFrame>
        <p:nvGraphicFramePr>
          <p:cNvPr id="2" name="Table 1">
            <a:extLst>
              <a:ext uri="{FF2B5EF4-FFF2-40B4-BE49-F238E27FC236}">
                <a16:creationId xmlns:a16="http://schemas.microsoft.com/office/drawing/2014/main" id="{8B6F1041-C8FB-F4B0-3F4B-896493752D57}"/>
              </a:ext>
            </a:extLst>
          </p:cNvPr>
          <p:cNvGraphicFramePr>
            <a:graphicFrameLocks noGrp="1"/>
          </p:cNvGraphicFramePr>
          <p:nvPr/>
        </p:nvGraphicFramePr>
        <p:xfrm>
          <a:off x="675197" y="1435221"/>
          <a:ext cx="9419062" cy="4229661"/>
        </p:xfrm>
        <a:graphic>
          <a:graphicData uri="http://schemas.openxmlformats.org/drawingml/2006/table">
            <a:tbl>
              <a:tblPr firstRow="1" firstCol="1" bandRow="1">
                <a:tableStyleId>{5C22544A-7EE6-4342-B048-85BDC9FD1C3A}</a:tableStyleId>
              </a:tblPr>
              <a:tblGrid>
                <a:gridCol w="2263586">
                  <a:extLst>
                    <a:ext uri="{9D8B030D-6E8A-4147-A177-3AD203B41FA5}">
                      <a16:colId xmlns:a16="http://schemas.microsoft.com/office/drawing/2014/main" val="3271428197"/>
                    </a:ext>
                  </a:extLst>
                </a:gridCol>
                <a:gridCol w="1700513">
                  <a:extLst>
                    <a:ext uri="{9D8B030D-6E8A-4147-A177-3AD203B41FA5}">
                      <a16:colId xmlns:a16="http://schemas.microsoft.com/office/drawing/2014/main" val="3305464372"/>
                    </a:ext>
                  </a:extLst>
                </a:gridCol>
                <a:gridCol w="1376969">
                  <a:extLst>
                    <a:ext uri="{9D8B030D-6E8A-4147-A177-3AD203B41FA5}">
                      <a16:colId xmlns:a16="http://schemas.microsoft.com/office/drawing/2014/main" val="748109228"/>
                    </a:ext>
                  </a:extLst>
                </a:gridCol>
                <a:gridCol w="1398494">
                  <a:extLst>
                    <a:ext uri="{9D8B030D-6E8A-4147-A177-3AD203B41FA5}">
                      <a16:colId xmlns:a16="http://schemas.microsoft.com/office/drawing/2014/main" val="2999105863"/>
                    </a:ext>
                  </a:extLst>
                </a:gridCol>
                <a:gridCol w="1694329">
                  <a:extLst>
                    <a:ext uri="{9D8B030D-6E8A-4147-A177-3AD203B41FA5}">
                      <a16:colId xmlns:a16="http://schemas.microsoft.com/office/drawing/2014/main" val="1102135922"/>
                    </a:ext>
                  </a:extLst>
                </a:gridCol>
                <a:gridCol w="985171">
                  <a:extLst>
                    <a:ext uri="{9D8B030D-6E8A-4147-A177-3AD203B41FA5}">
                      <a16:colId xmlns:a16="http://schemas.microsoft.com/office/drawing/2014/main" val="1256705456"/>
                    </a:ext>
                  </a:extLst>
                </a:gridCol>
              </a:tblGrid>
              <a:tr h="69668">
                <a:tc>
                  <a:txBody>
                    <a:bodyPr/>
                    <a:lstStyle/>
                    <a:p>
                      <a:pPr marL="0" marR="0">
                        <a:buNone/>
                      </a:pPr>
                      <a:r>
                        <a:rPr lang="en-US" sz="2000" kern="0" dirty="0">
                          <a:effectLst/>
                        </a:rPr>
                        <a:t>Existing FY27 Rates</a:t>
                      </a:r>
                      <a:endParaRPr lang="en-US" sz="2000" kern="100" dirty="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&lt;3000 gallons</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3000 - 5000</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5000 - 8000</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80000 - 25000</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&gt;25000</a:t>
                      </a:r>
                      <a:endParaRPr lang="en-US" sz="2000" kern="100">
                        <a:effectLst/>
                        <a:latin typeface="Times New Roman" panose="02020603050405020304" pitchFamily="18" charset="0"/>
                        <a:ea typeface="Aptos" panose="020B0004020202020204" pitchFamily="34" charset="0"/>
                      </a:endParaRPr>
                    </a:p>
                  </a:txBody>
                  <a:tcPr marL="68580" marR="68580" marT="0" marB="0" anchor="b"/>
                </a:tc>
                <a:extLst>
                  <a:ext uri="{0D108BD9-81ED-4DB2-BD59-A6C34878D82A}">
                    <a16:rowId xmlns:a16="http://schemas.microsoft.com/office/drawing/2014/main" val="1621895540"/>
                  </a:ext>
                </a:extLst>
              </a:tr>
              <a:tr h="402229">
                <a:tc>
                  <a:txBody>
                    <a:bodyPr/>
                    <a:lstStyle/>
                    <a:p>
                      <a:pPr marL="0" marR="0">
                        <a:buNone/>
                      </a:pPr>
                      <a:r>
                        <a:rPr lang="en-US" sz="2000" kern="0" dirty="0">
                          <a:effectLst/>
                        </a:rPr>
                        <a:t>Water</a:t>
                      </a:r>
                      <a:endParaRPr lang="en-US" sz="2000" kern="100" dirty="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$5.21</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$1.54</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$1.90</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$2.10</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$2.13</a:t>
                      </a:r>
                      <a:endParaRPr lang="en-US" sz="2000" kern="100">
                        <a:effectLst/>
                        <a:latin typeface="Times New Roman" panose="02020603050405020304" pitchFamily="18" charset="0"/>
                        <a:ea typeface="Aptos" panose="020B0004020202020204" pitchFamily="34" charset="0"/>
                      </a:endParaRPr>
                    </a:p>
                  </a:txBody>
                  <a:tcPr marL="68580" marR="68580" marT="0" marB="0" anchor="b"/>
                </a:tc>
                <a:extLst>
                  <a:ext uri="{0D108BD9-81ED-4DB2-BD59-A6C34878D82A}">
                    <a16:rowId xmlns:a16="http://schemas.microsoft.com/office/drawing/2014/main" val="4289964226"/>
                  </a:ext>
                </a:extLst>
              </a:tr>
              <a:tr h="402229">
                <a:tc>
                  <a:txBody>
                    <a:bodyPr/>
                    <a:lstStyle/>
                    <a:p>
                      <a:pPr marL="0" marR="0">
                        <a:buNone/>
                      </a:pPr>
                      <a:r>
                        <a:rPr lang="en-US" sz="2000" kern="0">
                          <a:effectLst/>
                        </a:rPr>
                        <a:t>Sewer</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$9.76</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$3.26</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$4.03</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$4.27</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$4.22</a:t>
                      </a:r>
                      <a:endParaRPr lang="en-US" sz="2000" kern="100">
                        <a:effectLst/>
                        <a:latin typeface="Times New Roman" panose="02020603050405020304" pitchFamily="18" charset="0"/>
                        <a:ea typeface="Aptos" panose="020B0004020202020204" pitchFamily="34" charset="0"/>
                      </a:endParaRPr>
                    </a:p>
                  </a:txBody>
                  <a:tcPr marL="68580" marR="68580" marT="0" marB="0" anchor="b"/>
                </a:tc>
                <a:extLst>
                  <a:ext uri="{0D108BD9-81ED-4DB2-BD59-A6C34878D82A}">
                    <a16:rowId xmlns:a16="http://schemas.microsoft.com/office/drawing/2014/main" val="1657456844"/>
                  </a:ext>
                </a:extLst>
              </a:tr>
              <a:tr h="402229">
                <a:tc>
                  <a:txBody>
                    <a:bodyPr/>
                    <a:lstStyle/>
                    <a:p>
                      <a:pPr marL="0" marR="0">
                        <a:buNone/>
                      </a:pPr>
                      <a:r>
                        <a:rPr lang="en-US" sz="2000" kern="0">
                          <a:effectLst/>
                        </a:rPr>
                        <a:t>HCUA</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$3.80</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buNone/>
                      </a:pPr>
                      <a:r>
                        <a:rPr lang="en-US" sz="2000" kern="0">
                          <a:effectLst/>
                        </a:rPr>
                        <a:t> </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buNone/>
                      </a:pPr>
                      <a:r>
                        <a:rPr lang="en-US" sz="2000" kern="0">
                          <a:effectLst/>
                        </a:rPr>
                        <a:t> </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buNone/>
                      </a:pPr>
                      <a:r>
                        <a:rPr lang="en-US" sz="2000" kern="0">
                          <a:effectLst/>
                        </a:rPr>
                        <a:t> </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tc>
                <a:extLst>
                  <a:ext uri="{0D108BD9-81ED-4DB2-BD59-A6C34878D82A}">
                    <a16:rowId xmlns:a16="http://schemas.microsoft.com/office/drawing/2014/main" val="2344174315"/>
                  </a:ext>
                </a:extLst>
              </a:tr>
              <a:tr h="402229">
                <a:tc>
                  <a:txBody>
                    <a:bodyPr/>
                    <a:lstStyle/>
                    <a:p>
                      <a:pPr marL="0" marR="0">
                        <a:buNone/>
                      </a:pPr>
                      <a:r>
                        <a:rPr lang="en-US" sz="2000" kern="0" dirty="0">
                          <a:effectLst/>
                        </a:rPr>
                        <a:t>HCUA Reduction</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lgn="r">
                        <a:buNone/>
                      </a:pPr>
                      <a:r>
                        <a:rPr lang="en-US" sz="2000" kern="0" dirty="0">
                          <a:effectLst/>
                        </a:rPr>
                        <a:t>-$0.50</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901027981"/>
                  </a:ext>
                </a:extLst>
              </a:tr>
              <a:tr h="402229">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01605760"/>
                  </a:ext>
                </a:extLst>
              </a:tr>
              <a:tr h="402229">
                <a:tc>
                  <a:txBody>
                    <a:bodyPr/>
                    <a:lstStyle/>
                    <a:p>
                      <a:pPr marL="0" marR="0">
                        <a:buNone/>
                      </a:pPr>
                      <a:r>
                        <a:rPr lang="en-US" sz="2000" kern="0" dirty="0">
                          <a:effectLst/>
                        </a:rPr>
                        <a:t>Proposed Rates</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T w="19050" cap="flat" cmpd="sng" algn="ctr">
                      <a:solidFill>
                        <a:schemeClr val="bg1"/>
                      </a:solidFill>
                      <a:prstDash val="solid"/>
                      <a:round/>
                      <a:headEnd type="none" w="med" len="med"/>
                      <a:tailEnd type="none" w="med" len="med"/>
                    </a:lnT>
                  </a:tcPr>
                </a:tc>
                <a:tc>
                  <a:txBody>
                    <a:bodyPr/>
                    <a:lstStyle/>
                    <a:p>
                      <a:pPr marL="0" marR="0" algn="r">
                        <a:buNone/>
                      </a:pPr>
                      <a:r>
                        <a:rPr lang="en-US" sz="2000" kern="0" dirty="0">
                          <a:effectLst/>
                        </a:rPr>
                        <a:t>&lt;2000 gallons</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T w="19050" cap="flat" cmpd="sng" algn="ctr">
                      <a:solidFill>
                        <a:schemeClr val="bg1"/>
                      </a:solidFill>
                      <a:prstDash val="solid"/>
                      <a:round/>
                      <a:headEnd type="none" w="med" len="med"/>
                      <a:tailEnd type="none" w="med" len="med"/>
                    </a:lnT>
                  </a:tcPr>
                </a:tc>
                <a:tc>
                  <a:txBody>
                    <a:bodyPr/>
                    <a:lstStyle/>
                    <a:p>
                      <a:pPr marL="0" marR="0" algn="r">
                        <a:buNone/>
                      </a:pPr>
                      <a:r>
                        <a:rPr lang="en-US" sz="2000" kern="0" dirty="0">
                          <a:effectLst/>
                        </a:rPr>
                        <a:t>&gt;2000</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T w="19050" cap="flat" cmpd="sng" algn="ctr">
                      <a:solidFill>
                        <a:schemeClr val="bg1"/>
                      </a:solidFill>
                      <a:prstDash val="solid"/>
                      <a:round/>
                      <a:headEnd type="none" w="med" len="med"/>
                      <a:tailEnd type="none" w="med" len="med"/>
                    </a:lnT>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T w="19050" cap="flat" cmpd="sng" algn="ctr">
                      <a:solidFill>
                        <a:schemeClr val="bg1"/>
                      </a:solidFill>
                      <a:prstDash val="solid"/>
                      <a:round/>
                      <a:headEnd type="none" w="med" len="med"/>
                      <a:tailEnd type="none" w="med" len="med"/>
                    </a:lnT>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T w="19050" cap="flat" cmpd="sng" algn="ctr">
                      <a:solidFill>
                        <a:schemeClr val="bg1"/>
                      </a:solidFill>
                      <a:prstDash val="solid"/>
                      <a:round/>
                      <a:headEnd type="none" w="med" len="med"/>
                      <a:tailEnd type="none" w="med" len="med"/>
                    </a:lnT>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T w="1905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405333244"/>
                  </a:ext>
                </a:extLst>
              </a:tr>
              <a:tr h="402229">
                <a:tc>
                  <a:txBody>
                    <a:bodyPr/>
                    <a:lstStyle/>
                    <a:p>
                      <a:pPr marL="0" marR="0">
                        <a:buNone/>
                      </a:pPr>
                      <a:r>
                        <a:rPr lang="en-US" sz="2000" kern="0">
                          <a:effectLst/>
                        </a:rPr>
                        <a:t>Water</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dirty="0">
                          <a:effectLst/>
                        </a:rPr>
                        <a:t>$5.50</a:t>
                      </a:r>
                      <a:endParaRPr lang="en-US" sz="2000" kern="100" dirty="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$2.75</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buNone/>
                      </a:pPr>
                      <a:r>
                        <a:rPr lang="en-US" sz="2000" kern="0">
                          <a:effectLst/>
                        </a:rPr>
                        <a:t> </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buNone/>
                      </a:pPr>
                      <a:r>
                        <a:rPr lang="en-US" sz="2000" kern="0">
                          <a:effectLst/>
                        </a:rPr>
                        <a:t> </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buNone/>
                      </a:pPr>
                      <a:r>
                        <a:rPr lang="en-US" sz="2000" kern="0">
                          <a:effectLst/>
                        </a:rPr>
                        <a:t> </a:t>
                      </a:r>
                      <a:endParaRPr lang="en-US" sz="2000" kern="100">
                        <a:effectLst/>
                        <a:latin typeface="Times New Roman" panose="02020603050405020304" pitchFamily="18" charset="0"/>
                        <a:ea typeface="Aptos" panose="020B0004020202020204" pitchFamily="34" charset="0"/>
                      </a:endParaRPr>
                    </a:p>
                  </a:txBody>
                  <a:tcPr marL="68580" marR="68580" marT="0" marB="0" anchor="b"/>
                </a:tc>
                <a:extLst>
                  <a:ext uri="{0D108BD9-81ED-4DB2-BD59-A6C34878D82A}">
                    <a16:rowId xmlns:a16="http://schemas.microsoft.com/office/drawing/2014/main" val="159359041"/>
                  </a:ext>
                </a:extLst>
              </a:tr>
              <a:tr h="402229">
                <a:tc>
                  <a:txBody>
                    <a:bodyPr/>
                    <a:lstStyle/>
                    <a:p>
                      <a:pPr marL="0" marR="0">
                        <a:buNone/>
                      </a:pPr>
                      <a:r>
                        <a:rPr lang="en-US" sz="2000" kern="0" dirty="0">
                          <a:effectLst/>
                        </a:rPr>
                        <a:t>Sewer</a:t>
                      </a:r>
                      <a:endParaRPr lang="en-US" sz="2000" kern="100" dirty="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$11.00</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$5.50</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buNone/>
                      </a:pPr>
                      <a:r>
                        <a:rPr lang="en-US" sz="2000" kern="0">
                          <a:effectLst/>
                        </a:rPr>
                        <a:t> </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buNone/>
                      </a:pPr>
                      <a:r>
                        <a:rPr lang="en-US" sz="2000" kern="0">
                          <a:effectLst/>
                        </a:rPr>
                        <a:t> </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buNone/>
                      </a:pPr>
                      <a:r>
                        <a:rPr lang="en-US" sz="2000" kern="0">
                          <a:effectLst/>
                        </a:rPr>
                        <a:t> </a:t>
                      </a:r>
                      <a:endParaRPr lang="en-US" sz="2000" kern="100">
                        <a:effectLst/>
                        <a:latin typeface="Times New Roman" panose="02020603050405020304" pitchFamily="18" charset="0"/>
                        <a:ea typeface="Aptos" panose="020B0004020202020204" pitchFamily="34" charset="0"/>
                      </a:endParaRPr>
                    </a:p>
                  </a:txBody>
                  <a:tcPr marL="68580" marR="68580" marT="0" marB="0" anchor="b"/>
                </a:tc>
                <a:extLst>
                  <a:ext uri="{0D108BD9-81ED-4DB2-BD59-A6C34878D82A}">
                    <a16:rowId xmlns:a16="http://schemas.microsoft.com/office/drawing/2014/main" val="3545923695"/>
                  </a:ext>
                </a:extLst>
              </a:tr>
              <a:tr h="0">
                <a:tc>
                  <a:txBody>
                    <a:bodyPr/>
                    <a:lstStyle/>
                    <a:p>
                      <a:pPr marL="0" marR="0">
                        <a:buNone/>
                      </a:pPr>
                      <a:endParaRPr lang="en-US" sz="2000" kern="100" dirty="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buNone/>
                      </a:pP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buNone/>
                      </a:pP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buNone/>
                      </a:pPr>
                      <a:endParaRPr lang="en-US" sz="2000" kern="100" dirty="0">
                        <a:effectLst/>
                        <a:latin typeface="Times New Roman" panose="02020603050405020304" pitchFamily="18" charset="0"/>
                        <a:ea typeface="Aptos" panose="020B0004020202020204" pitchFamily="34" charset="0"/>
                      </a:endParaRPr>
                    </a:p>
                  </a:txBody>
                  <a:tcPr marL="68580" marR="68580" marT="0" marB="0" anchor="b"/>
                </a:tc>
                <a:extLst>
                  <a:ext uri="{0D108BD9-81ED-4DB2-BD59-A6C34878D82A}">
                    <a16:rowId xmlns:a16="http://schemas.microsoft.com/office/drawing/2014/main" val="3675578612"/>
                  </a:ext>
                </a:extLst>
              </a:tr>
              <a:tr h="402229">
                <a:tc>
                  <a:txBody>
                    <a:bodyPr/>
                    <a:lstStyle/>
                    <a:p>
                      <a:pPr marL="0" marR="0">
                        <a:buNone/>
                      </a:pPr>
                      <a:r>
                        <a:rPr lang="en-US" sz="2000" kern="0" dirty="0">
                          <a:effectLst/>
                        </a:rPr>
                        <a:t>HCUA</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lgn="r">
                        <a:buNone/>
                      </a:pPr>
                      <a:r>
                        <a:rPr lang="en-US" sz="2000" kern="0" dirty="0">
                          <a:effectLst/>
                        </a:rPr>
                        <a:t>$3.80</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311783660"/>
                  </a:ext>
                </a:extLst>
              </a:tr>
            </a:tbl>
          </a:graphicData>
        </a:graphic>
      </p:graphicFrame>
    </p:spTree>
    <p:extLst>
      <p:ext uri="{BB962C8B-B14F-4D97-AF65-F5344CB8AC3E}">
        <p14:creationId xmlns:p14="http://schemas.microsoft.com/office/powerpoint/2010/main" val="23365680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8B8016E4-0FF7-365E-EC4F-B3DBCF892F7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D3FEFE87-0C23-0FFE-B763-B4318D0DC2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sp>
        <p:nvSpPr>
          <p:cNvPr id="5" name="TextBox 4">
            <a:extLst>
              <a:ext uri="{FF2B5EF4-FFF2-40B4-BE49-F238E27FC236}">
                <a16:creationId xmlns:a16="http://schemas.microsoft.com/office/drawing/2014/main" id="{55B5A48D-BF9E-3C2F-E7CB-E096B8472434}"/>
              </a:ext>
            </a:extLst>
          </p:cNvPr>
          <p:cNvSpPr txBox="1"/>
          <p:nvPr/>
        </p:nvSpPr>
        <p:spPr>
          <a:xfrm>
            <a:off x="806824" y="393581"/>
            <a:ext cx="9845143" cy="1631216"/>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How much money is currently in the Water and Sewer fund?</a:t>
            </a:r>
          </a:p>
        </p:txBody>
      </p:sp>
      <p:sp>
        <p:nvSpPr>
          <p:cNvPr id="3" name="TextBox 2">
            <a:extLst>
              <a:ext uri="{FF2B5EF4-FFF2-40B4-BE49-F238E27FC236}">
                <a16:creationId xmlns:a16="http://schemas.microsoft.com/office/drawing/2014/main" id="{B2F45E3D-5D4A-3FDE-B0CE-772027444EB4}"/>
              </a:ext>
            </a:extLst>
          </p:cNvPr>
          <p:cNvSpPr txBox="1"/>
          <p:nvPr/>
        </p:nvSpPr>
        <p:spPr>
          <a:xfrm>
            <a:off x="806824" y="3075819"/>
            <a:ext cx="8633011" cy="1015663"/>
          </a:xfrm>
          <a:prstGeom prst="rect">
            <a:avLst/>
          </a:prstGeom>
          <a:noFill/>
        </p:spPr>
        <p:txBody>
          <a:bodyPr wrap="square" rtlCol="0">
            <a:spAutoFit/>
          </a:bodyPr>
          <a:lstStyle/>
          <a:p>
            <a:r>
              <a:rPr lang="en-US" sz="3000" dirty="0">
                <a:solidFill>
                  <a:schemeClr val="bg1"/>
                </a:solidFill>
                <a:latin typeface="Times New Roman" panose="02020603050405020304" pitchFamily="18" charset="0"/>
                <a:cs typeface="Times New Roman" panose="02020603050405020304" pitchFamily="18" charset="0"/>
              </a:rPr>
              <a:t>There is approximately $1,268,258 in unrestricted cash in water/sewer enterprise fund.</a:t>
            </a:r>
          </a:p>
        </p:txBody>
      </p:sp>
    </p:spTree>
    <p:extLst>
      <p:ext uri="{BB962C8B-B14F-4D97-AF65-F5344CB8AC3E}">
        <p14:creationId xmlns:p14="http://schemas.microsoft.com/office/powerpoint/2010/main" val="32692607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3C842B10-C779-9871-D4E5-461D41EC9C44}"/>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B4FB0D6F-5674-1224-F457-477DAA10E9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sp>
        <p:nvSpPr>
          <p:cNvPr id="5" name="TextBox 4">
            <a:extLst>
              <a:ext uri="{FF2B5EF4-FFF2-40B4-BE49-F238E27FC236}">
                <a16:creationId xmlns:a16="http://schemas.microsoft.com/office/drawing/2014/main" id="{BA72204A-8CCA-EDB1-666C-37594C55EAE3}"/>
              </a:ext>
            </a:extLst>
          </p:cNvPr>
          <p:cNvSpPr txBox="1"/>
          <p:nvPr/>
        </p:nvSpPr>
        <p:spPr>
          <a:xfrm>
            <a:off x="718204" y="393581"/>
            <a:ext cx="10024437" cy="1631216"/>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What was the actual water and sewer operating deficit in FY2025?</a:t>
            </a:r>
          </a:p>
        </p:txBody>
      </p:sp>
      <p:pic>
        <p:nvPicPr>
          <p:cNvPr id="1026" name="Picture 1">
            <a:extLst>
              <a:ext uri="{FF2B5EF4-FFF2-40B4-BE49-F238E27FC236}">
                <a16:creationId xmlns:a16="http://schemas.microsoft.com/office/drawing/2014/main" id="{6D59F3B3-4FD3-F530-9EF1-C6F416584E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454" y="2237946"/>
            <a:ext cx="6296387" cy="4226473"/>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CCF88932-FBF5-1E84-B737-0EAA9846EC46}"/>
              </a:ext>
            </a:extLst>
          </p:cNvPr>
          <p:cNvSpPr/>
          <p:nvPr/>
        </p:nvSpPr>
        <p:spPr>
          <a:xfrm>
            <a:off x="3690847" y="4684852"/>
            <a:ext cx="762000" cy="296701"/>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DDE15E1E-1439-7DFE-211A-2B8EC22A651B}"/>
              </a:ext>
            </a:extLst>
          </p:cNvPr>
          <p:cNvSpPr/>
          <p:nvPr/>
        </p:nvSpPr>
        <p:spPr>
          <a:xfrm>
            <a:off x="3585880" y="5939911"/>
            <a:ext cx="762000" cy="296701"/>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78C24D1B-F1F6-6D3F-D108-C21CA39D39FC}"/>
              </a:ext>
            </a:extLst>
          </p:cNvPr>
          <p:cNvCxnSpPr/>
          <p:nvPr/>
        </p:nvCxnSpPr>
        <p:spPr>
          <a:xfrm>
            <a:off x="3679268" y="5827059"/>
            <a:ext cx="66861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6899B91-E53B-9E09-BFF6-12C0902DCE8E}"/>
              </a:ext>
            </a:extLst>
          </p:cNvPr>
          <p:cNvSpPr txBox="1"/>
          <p:nvPr/>
        </p:nvSpPr>
        <p:spPr>
          <a:xfrm>
            <a:off x="7037295" y="2432545"/>
            <a:ext cx="5154706" cy="2400657"/>
          </a:xfrm>
          <a:prstGeom prst="rect">
            <a:avLst/>
          </a:prstGeom>
          <a:noFill/>
        </p:spPr>
        <p:txBody>
          <a:bodyPr wrap="square" rtlCol="0">
            <a:spAutoFit/>
          </a:bodyPr>
          <a:lstStyle/>
          <a:p>
            <a:pPr algn="ctr"/>
            <a:r>
              <a:rPr lang="en-US" sz="3000" dirty="0">
                <a:solidFill>
                  <a:schemeClr val="bg1"/>
                </a:solidFill>
                <a:latin typeface="Times New Roman" panose="02020603050405020304" pitchFamily="18" charset="0"/>
                <a:cs typeface="Times New Roman" panose="02020603050405020304" pitchFamily="18" charset="0"/>
              </a:rPr>
              <a:t>Revenue – 18,696,699</a:t>
            </a:r>
          </a:p>
          <a:p>
            <a:pPr algn="ctr"/>
            <a:r>
              <a:rPr lang="en-US" sz="3000" dirty="0">
                <a:solidFill>
                  <a:schemeClr val="bg1"/>
                </a:solidFill>
                <a:latin typeface="Times New Roman" panose="02020603050405020304" pitchFamily="18" charset="0"/>
                <a:cs typeface="Times New Roman" panose="02020603050405020304" pitchFamily="18" charset="0"/>
              </a:rPr>
              <a:t>Expenses – 17,623,788</a:t>
            </a:r>
          </a:p>
          <a:p>
            <a:pPr algn="ctr"/>
            <a:endParaRPr lang="en-US" sz="3000" dirty="0">
              <a:solidFill>
                <a:schemeClr val="bg1"/>
              </a:solidFill>
              <a:latin typeface="Times New Roman" panose="02020603050405020304" pitchFamily="18" charset="0"/>
              <a:cs typeface="Times New Roman" panose="02020603050405020304" pitchFamily="18" charset="0"/>
            </a:endParaRPr>
          </a:p>
          <a:p>
            <a:r>
              <a:rPr lang="en-US" sz="3000" dirty="0">
                <a:solidFill>
                  <a:schemeClr val="bg1"/>
                </a:solidFill>
                <a:latin typeface="Times New Roman" panose="02020603050405020304" pitchFamily="18" charset="0"/>
                <a:cs typeface="Times New Roman" panose="02020603050405020304" pitchFamily="18" charset="0"/>
              </a:rPr>
              <a:t>Operating Income - $1,072,911</a:t>
            </a:r>
          </a:p>
          <a:p>
            <a:r>
              <a:rPr lang="en-US" sz="3000" dirty="0">
                <a:solidFill>
                  <a:schemeClr val="bg1"/>
                </a:solidFill>
                <a:latin typeface="Times New Roman" panose="02020603050405020304" pitchFamily="18" charset="0"/>
                <a:cs typeface="Times New Roman" panose="02020603050405020304" pitchFamily="18" charset="0"/>
              </a:rPr>
              <a:t>(excluding depreciation)</a:t>
            </a:r>
          </a:p>
        </p:txBody>
      </p:sp>
      <p:cxnSp>
        <p:nvCxnSpPr>
          <p:cNvPr id="11" name="Straight Connector 10">
            <a:extLst>
              <a:ext uri="{FF2B5EF4-FFF2-40B4-BE49-F238E27FC236}">
                <a16:creationId xmlns:a16="http://schemas.microsoft.com/office/drawing/2014/main" id="{5B9B0D96-D2BD-0E14-9DBD-E644FC65CD5C}"/>
              </a:ext>
            </a:extLst>
          </p:cNvPr>
          <p:cNvCxnSpPr/>
          <p:nvPr/>
        </p:nvCxnSpPr>
        <p:spPr>
          <a:xfrm>
            <a:off x="3679268" y="6079296"/>
            <a:ext cx="66861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58C24833-78D0-86DF-29C8-D8CCEC2B8A4F}"/>
              </a:ext>
            </a:extLst>
          </p:cNvPr>
          <p:cNvSpPr txBox="1"/>
          <p:nvPr/>
        </p:nvSpPr>
        <p:spPr>
          <a:xfrm>
            <a:off x="2671023" y="5917087"/>
            <a:ext cx="1260705"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$17,623,788</a:t>
            </a:r>
          </a:p>
        </p:txBody>
      </p:sp>
    </p:spTree>
    <p:extLst>
      <p:ext uri="{BB962C8B-B14F-4D97-AF65-F5344CB8AC3E}">
        <p14:creationId xmlns:p14="http://schemas.microsoft.com/office/powerpoint/2010/main" val="23571473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BBB8EB5-AE4C-43CC-B6FC-0CDF7CE6BBBD}"/>
              </a:ext>
            </a:extLst>
          </p:cNvPr>
          <p:cNvSpPr txBox="1"/>
          <p:nvPr/>
        </p:nvSpPr>
        <p:spPr>
          <a:xfrm>
            <a:off x="817685" y="457200"/>
            <a:ext cx="10497700" cy="861774"/>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What is the current Rev vs. Exp?</a:t>
            </a:r>
          </a:p>
        </p:txBody>
      </p:sp>
      <p:pic>
        <p:nvPicPr>
          <p:cNvPr id="6" name="Picture 5">
            <a:extLst>
              <a:ext uri="{FF2B5EF4-FFF2-40B4-BE49-F238E27FC236}">
                <a16:creationId xmlns:a16="http://schemas.microsoft.com/office/drawing/2014/main" id="{B5A8B66E-73EA-4686-9C56-C3F1A46DB1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pic>
        <p:nvPicPr>
          <p:cNvPr id="1026" name="Picture 2">
            <a:extLst>
              <a:ext uri="{FF2B5EF4-FFF2-40B4-BE49-F238E27FC236}">
                <a16:creationId xmlns:a16="http://schemas.microsoft.com/office/drawing/2014/main" id="{A373CB0A-AD3D-EBEB-0F20-A0EDB63DFFC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1710"/>
          <a:stretch>
            <a:fillRect/>
          </a:stretch>
        </p:blipFill>
        <p:spPr bwMode="auto">
          <a:xfrm>
            <a:off x="769557" y="1337404"/>
            <a:ext cx="10497700" cy="318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494DAF28-34BE-FA46-C561-15EB953A784D}"/>
              </a:ext>
            </a:extLst>
          </p:cNvPr>
          <p:cNvSpPr txBox="1"/>
          <p:nvPr/>
        </p:nvSpPr>
        <p:spPr>
          <a:xfrm>
            <a:off x="817685" y="4568499"/>
            <a:ext cx="8855705" cy="1015663"/>
          </a:xfrm>
          <a:prstGeom prst="rect">
            <a:avLst/>
          </a:prstGeom>
          <a:noFill/>
        </p:spPr>
        <p:txBody>
          <a:bodyPr wrap="square" rtlCol="0">
            <a:spAutoFit/>
          </a:bodyPr>
          <a:lstStyle/>
          <a:p>
            <a:r>
              <a:rPr lang="en-US" sz="3000" dirty="0">
                <a:solidFill>
                  <a:schemeClr val="bg1"/>
                </a:solidFill>
                <a:latin typeface="Times New Roman" panose="02020603050405020304" pitchFamily="18" charset="0"/>
                <a:cs typeface="Times New Roman" panose="02020603050405020304" pitchFamily="18" charset="0"/>
              </a:rPr>
              <a:t>Change in net position </a:t>
            </a:r>
            <a:r>
              <a:rPr lang="en-US" sz="3000" b="1" dirty="0">
                <a:solidFill>
                  <a:srgbClr val="FF0000"/>
                </a:solidFill>
                <a:latin typeface="Times New Roman" panose="02020603050405020304" pitchFamily="18" charset="0"/>
                <a:cs typeface="Times New Roman" panose="02020603050405020304" pitchFamily="18" charset="0"/>
              </a:rPr>
              <a:t>$1,732,568 </a:t>
            </a:r>
            <a:r>
              <a:rPr lang="en-US" sz="3000" dirty="0">
                <a:solidFill>
                  <a:schemeClr val="bg1"/>
                </a:solidFill>
                <a:latin typeface="Times New Roman" panose="02020603050405020304" pitchFamily="18" charset="0"/>
                <a:cs typeface="Times New Roman" panose="02020603050405020304" pitchFamily="18" charset="0"/>
              </a:rPr>
              <a:t>through August 2026</a:t>
            </a:r>
          </a:p>
          <a:p>
            <a:endParaRPr lang="en-US" sz="3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46605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165D33A6-00AF-D9D8-4C2B-CB79EB679BE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2182B9A6-E9C6-19DC-D5DC-FC79592779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sp>
        <p:nvSpPr>
          <p:cNvPr id="5" name="TextBox 4">
            <a:extLst>
              <a:ext uri="{FF2B5EF4-FFF2-40B4-BE49-F238E27FC236}">
                <a16:creationId xmlns:a16="http://schemas.microsoft.com/office/drawing/2014/main" id="{38A28F46-B4D0-DB00-868A-32D6CAEDC64E}"/>
              </a:ext>
            </a:extLst>
          </p:cNvPr>
          <p:cNvSpPr txBox="1"/>
          <p:nvPr/>
        </p:nvSpPr>
        <p:spPr>
          <a:xfrm>
            <a:off x="817684" y="457200"/>
            <a:ext cx="10624347" cy="1631216"/>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How much additional revenue will be generated?</a:t>
            </a:r>
          </a:p>
        </p:txBody>
      </p:sp>
      <p:graphicFrame>
        <p:nvGraphicFramePr>
          <p:cNvPr id="3" name="Table 2">
            <a:extLst>
              <a:ext uri="{FF2B5EF4-FFF2-40B4-BE49-F238E27FC236}">
                <a16:creationId xmlns:a16="http://schemas.microsoft.com/office/drawing/2014/main" id="{2C6E3E97-10E5-F0A6-C3B3-41DDD6290D13}"/>
              </a:ext>
            </a:extLst>
          </p:cNvPr>
          <p:cNvGraphicFramePr>
            <a:graphicFrameLocks noGrp="1"/>
          </p:cNvGraphicFramePr>
          <p:nvPr>
            <p:extLst>
              <p:ext uri="{D42A27DB-BD31-4B8C-83A1-F6EECF244321}">
                <p14:modId xmlns:p14="http://schemas.microsoft.com/office/powerpoint/2010/main" val="383896514"/>
              </p:ext>
            </p:extLst>
          </p:nvPr>
        </p:nvGraphicFramePr>
        <p:xfrm>
          <a:off x="913937" y="4048233"/>
          <a:ext cx="9324473" cy="1524000"/>
        </p:xfrm>
        <a:graphic>
          <a:graphicData uri="http://schemas.openxmlformats.org/drawingml/2006/table">
            <a:tbl>
              <a:tblPr firstRow="1" firstCol="1" bandRow="1">
                <a:tableStyleId>{5C22544A-7EE6-4342-B048-85BDC9FD1C3A}</a:tableStyleId>
              </a:tblPr>
              <a:tblGrid>
                <a:gridCol w="2420777">
                  <a:extLst>
                    <a:ext uri="{9D8B030D-6E8A-4147-A177-3AD203B41FA5}">
                      <a16:colId xmlns:a16="http://schemas.microsoft.com/office/drawing/2014/main" val="4262486475"/>
                    </a:ext>
                  </a:extLst>
                </a:gridCol>
                <a:gridCol w="6903696">
                  <a:extLst>
                    <a:ext uri="{9D8B030D-6E8A-4147-A177-3AD203B41FA5}">
                      <a16:colId xmlns:a16="http://schemas.microsoft.com/office/drawing/2014/main" val="3986192755"/>
                    </a:ext>
                  </a:extLst>
                </a:gridCol>
              </a:tblGrid>
              <a:tr h="200025">
                <a:tc>
                  <a:txBody>
                    <a:bodyPr/>
                    <a:lstStyle/>
                    <a:p>
                      <a:pPr marL="0" marR="0" algn="r">
                        <a:buNone/>
                      </a:pPr>
                      <a:r>
                        <a:rPr lang="en-US" sz="2500" kern="0" dirty="0">
                          <a:effectLst/>
                        </a:rPr>
                        <a:t>$21,391,319</a:t>
                      </a:r>
                      <a:endParaRPr lang="en-US" sz="2500" kern="100" dirty="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buNone/>
                      </a:pPr>
                      <a:r>
                        <a:rPr lang="en-US" sz="2500" b="0" kern="0" dirty="0">
                          <a:solidFill>
                            <a:schemeClr val="tx1"/>
                          </a:solidFill>
                          <a:effectLst/>
                        </a:rPr>
                        <a:t>FY 27 expenses</a:t>
                      </a:r>
                      <a:endParaRPr lang="en-US" sz="2500" b="0" kern="100" dirty="0">
                        <a:solidFill>
                          <a:schemeClr val="tx1"/>
                        </a:solidFill>
                        <a:effectLst/>
                        <a:latin typeface="Times New Roman" panose="02020603050405020304" pitchFamily="18" charset="0"/>
                        <a:ea typeface="Aptos" panose="020B0004020202020204" pitchFamily="34" charset="0"/>
                      </a:endParaRPr>
                    </a:p>
                  </a:txBody>
                  <a:tcPr marL="68580" marR="68580" marT="0" marB="0" anchor="b">
                    <a:solidFill>
                      <a:schemeClr val="bg1">
                        <a:lumMod val="85000"/>
                      </a:schemeClr>
                    </a:solidFill>
                  </a:tcPr>
                </a:tc>
                <a:extLst>
                  <a:ext uri="{0D108BD9-81ED-4DB2-BD59-A6C34878D82A}">
                    <a16:rowId xmlns:a16="http://schemas.microsoft.com/office/drawing/2014/main" val="3358677356"/>
                  </a:ext>
                </a:extLst>
              </a:tr>
              <a:tr h="200025">
                <a:tc>
                  <a:txBody>
                    <a:bodyPr/>
                    <a:lstStyle/>
                    <a:p>
                      <a:pPr marL="0" marR="0" algn="r">
                        <a:buNone/>
                      </a:pPr>
                      <a:r>
                        <a:rPr lang="en-US" sz="2500" kern="0" dirty="0">
                          <a:effectLst/>
                        </a:rPr>
                        <a:t>$1,250,000</a:t>
                      </a:r>
                      <a:endParaRPr lang="en-US" sz="2500" kern="100" dirty="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buNone/>
                      </a:pPr>
                      <a:r>
                        <a:rPr lang="en-US" sz="2500" kern="0" dirty="0">
                          <a:effectLst/>
                        </a:rPr>
                        <a:t>5% of revenue for rehab</a:t>
                      </a:r>
                      <a:endParaRPr lang="en-US" sz="2500" kern="100" dirty="0">
                        <a:effectLst/>
                        <a:latin typeface="Times New Roman" panose="02020603050405020304" pitchFamily="18" charset="0"/>
                        <a:ea typeface="Aptos" panose="020B0004020202020204" pitchFamily="34" charset="0"/>
                      </a:endParaRPr>
                    </a:p>
                  </a:txBody>
                  <a:tcPr marL="68580" marR="68580" marT="0" marB="0" anchor="b">
                    <a:solidFill>
                      <a:schemeClr val="bg1">
                        <a:lumMod val="85000"/>
                      </a:schemeClr>
                    </a:solidFill>
                  </a:tcPr>
                </a:tc>
                <a:extLst>
                  <a:ext uri="{0D108BD9-81ED-4DB2-BD59-A6C34878D82A}">
                    <a16:rowId xmlns:a16="http://schemas.microsoft.com/office/drawing/2014/main" val="2165786077"/>
                  </a:ext>
                </a:extLst>
              </a:tr>
              <a:tr h="200025">
                <a:tc>
                  <a:txBody>
                    <a:bodyPr/>
                    <a:lstStyle/>
                    <a:p>
                      <a:pPr marL="0" marR="0" algn="r">
                        <a:buNone/>
                      </a:pPr>
                      <a:r>
                        <a:rPr lang="en-US" sz="2500" u="sng" kern="0" dirty="0">
                          <a:effectLst/>
                        </a:rPr>
                        <a:t>$2,358,681</a:t>
                      </a:r>
                      <a:endParaRPr lang="en-US" sz="2500" kern="100" dirty="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buNone/>
                      </a:pPr>
                      <a:r>
                        <a:rPr lang="en-US" sz="2500" kern="0" dirty="0">
                          <a:effectLst/>
                        </a:rPr>
                        <a:t>Proposed capital projects </a:t>
                      </a:r>
                      <a:endParaRPr lang="en-US" sz="2500" kern="100" dirty="0">
                        <a:effectLst/>
                        <a:latin typeface="Times New Roman" panose="02020603050405020304" pitchFamily="18" charset="0"/>
                        <a:ea typeface="Aptos" panose="020B0004020202020204" pitchFamily="34" charset="0"/>
                      </a:endParaRPr>
                    </a:p>
                  </a:txBody>
                  <a:tcPr marL="68580" marR="68580" marT="0" marB="0" anchor="b">
                    <a:solidFill>
                      <a:schemeClr val="bg1">
                        <a:lumMod val="85000"/>
                      </a:schemeClr>
                    </a:solidFill>
                  </a:tcPr>
                </a:tc>
                <a:extLst>
                  <a:ext uri="{0D108BD9-81ED-4DB2-BD59-A6C34878D82A}">
                    <a16:rowId xmlns:a16="http://schemas.microsoft.com/office/drawing/2014/main" val="306429389"/>
                  </a:ext>
                </a:extLst>
              </a:tr>
              <a:tr h="200025">
                <a:tc>
                  <a:txBody>
                    <a:bodyPr/>
                    <a:lstStyle/>
                    <a:p>
                      <a:pPr marL="0" marR="0" algn="r">
                        <a:buNone/>
                      </a:pPr>
                      <a:r>
                        <a:rPr lang="en-US" sz="2500" kern="0">
                          <a:effectLst/>
                        </a:rPr>
                        <a:t>$25,000,000</a:t>
                      </a:r>
                      <a:endParaRPr lang="en-US" sz="25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buNone/>
                      </a:pPr>
                      <a:r>
                        <a:rPr lang="en-US" sz="2500" kern="0" dirty="0">
                          <a:effectLst/>
                        </a:rPr>
                        <a:t>total proposed expenses/revenue  </a:t>
                      </a:r>
                      <a:endParaRPr lang="en-US" sz="2500" kern="100" dirty="0">
                        <a:effectLst/>
                        <a:latin typeface="Times New Roman" panose="02020603050405020304" pitchFamily="18" charset="0"/>
                        <a:ea typeface="Aptos" panose="020B0004020202020204" pitchFamily="34" charset="0"/>
                      </a:endParaRPr>
                    </a:p>
                  </a:txBody>
                  <a:tcPr marL="68580" marR="68580" marT="0" marB="0" anchor="b">
                    <a:solidFill>
                      <a:schemeClr val="bg1">
                        <a:lumMod val="85000"/>
                      </a:schemeClr>
                    </a:solidFill>
                  </a:tcPr>
                </a:tc>
                <a:extLst>
                  <a:ext uri="{0D108BD9-81ED-4DB2-BD59-A6C34878D82A}">
                    <a16:rowId xmlns:a16="http://schemas.microsoft.com/office/drawing/2014/main" val="2397831068"/>
                  </a:ext>
                </a:extLst>
              </a:tr>
            </a:tbl>
          </a:graphicData>
        </a:graphic>
      </p:graphicFrame>
      <p:sp>
        <p:nvSpPr>
          <p:cNvPr id="7" name="TextBox 6">
            <a:extLst>
              <a:ext uri="{FF2B5EF4-FFF2-40B4-BE49-F238E27FC236}">
                <a16:creationId xmlns:a16="http://schemas.microsoft.com/office/drawing/2014/main" id="{D01173E0-3B6B-E9DD-F526-7E57179B4B9C}"/>
              </a:ext>
            </a:extLst>
          </p:cNvPr>
          <p:cNvSpPr txBox="1"/>
          <p:nvPr/>
        </p:nvSpPr>
        <p:spPr>
          <a:xfrm>
            <a:off x="817684" y="2343870"/>
            <a:ext cx="11374316" cy="1477328"/>
          </a:xfrm>
          <a:prstGeom prst="rect">
            <a:avLst/>
          </a:prstGeom>
          <a:noFill/>
        </p:spPr>
        <p:txBody>
          <a:bodyPr wrap="square" rtlCol="0">
            <a:spAutoFit/>
          </a:bodyPr>
          <a:lstStyle/>
          <a:p>
            <a:r>
              <a:rPr lang="en-US" sz="3000" dirty="0">
                <a:solidFill>
                  <a:schemeClr val="bg1"/>
                </a:solidFill>
                <a:latin typeface="Times New Roman" panose="02020603050405020304" pitchFamily="18" charset="0"/>
                <a:cs typeface="Times New Roman" panose="02020603050405020304" pitchFamily="18" charset="0"/>
              </a:rPr>
              <a:t>Rate increase is expected to generate $25,000,000 in revenue</a:t>
            </a:r>
          </a:p>
          <a:p>
            <a:endParaRPr lang="en-US" sz="3000" dirty="0">
              <a:solidFill>
                <a:schemeClr val="bg1"/>
              </a:solidFill>
              <a:latin typeface="Times New Roman" panose="02020603050405020304" pitchFamily="18" charset="0"/>
              <a:cs typeface="Times New Roman" panose="02020603050405020304" pitchFamily="18" charset="0"/>
            </a:endParaRPr>
          </a:p>
          <a:p>
            <a:r>
              <a:rPr lang="en-US" sz="3000" dirty="0">
                <a:solidFill>
                  <a:schemeClr val="bg1"/>
                </a:solidFill>
                <a:latin typeface="Times New Roman" panose="02020603050405020304" pitchFamily="18" charset="0"/>
                <a:cs typeface="Times New Roman" panose="02020603050405020304" pitchFamily="18" charset="0"/>
              </a:rPr>
              <a:t>Additional revenue generated proposed use:</a:t>
            </a:r>
          </a:p>
        </p:txBody>
      </p:sp>
    </p:spTree>
    <p:extLst>
      <p:ext uri="{BB962C8B-B14F-4D97-AF65-F5344CB8AC3E}">
        <p14:creationId xmlns:p14="http://schemas.microsoft.com/office/powerpoint/2010/main" val="35028759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F578B2D8-0F95-D4B2-1DA5-05C31F79BE7F}"/>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F02181DB-65E8-5498-8951-E6921981AC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sp>
        <p:nvSpPr>
          <p:cNvPr id="5" name="TextBox 4">
            <a:extLst>
              <a:ext uri="{FF2B5EF4-FFF2-40B4-BE49-F238E27FC236}">
                <a16:creationId xmlns:a16="http://schemas.microsoft.com/office/drawing/2014/main" id="{FB60974A-6BDA-2413-35A7-14D606054D88}"/>
              </a:ext>
            </a:extLst>
          </p:cNvPr>
          <p:cNvSpPr txBox="1"/>
          <p:nvPr/>
        </p:nvSpPr>
        <p:spPr>
          <a:xfrm>
            <a:off x="817684" y="457200"/>
            <a:ext cx="10624347" cy="861774"/>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Do we have a 5-year plan?</a:t>
            </a:r>
          </a:p>
        </p:txBody>
      </p:sp>
      <p:sp>
        <p:nvSpPr>
          <p:cNvPr id="4" name="TextBox 3">
            <a:extLst>
              <a:ext uri="{FF2B5EF4-FFF2-40B4-BE49-F238E27FC236}">
                <a16:creationId xmlns:a16="http://schemas.microsoft.com/office/drawing/2014/main" id="{D2AC29B2-75D0-A2EE-A9C1-ABAECBBB46D8}"/>
              </a:ext>
            </a:extLst>
          </p:cNvPr>
          <p:cNvSpPr txBox="1"/>
          <p:nvPr/>
        </p:nvSpPr>
        <p:spPr>
          <a:xfrm>
            <a:off x="707687" y="1526293"/>
            <a:ext cx="10034954" cy="4708981"/>
          </a:xfrm>
          <a:prstGeom prst="rect">
            <a:avLst/>
          </a:prstGeom>
          <a:noFill/>
        </p:spPr>
        <p:txBody>
          <a:bodyPr wrap="square" rtlCol="0">
            <a:spAutoFit/>
          </a:bodyPr>
          <a:lstStyle/>
          <a:p>
            <a:pPr marL="342900" indent="-3429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Woolmarket Acres Water/Sewer</a:t>
            </a:r>
          </a:p>
          <a:p>
            <a:pPr marL="342900" indent="-3429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Edgewater Estates Transite Water Line Replacement</a:t>
            </a:r>
          </a:p>
          <a:p>
            <a:pPr marL="342900" indent="-3429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Sunkist Area Transite Water Line Replacement</a:t>
            </a:r>
          </a:p>
          <a:p>
            <a:pPr marL="342900" indent="-3429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Expansion of Water and Sewer in Woolmarket</a:t>
            </a:r>
          </a:p>
          <a:p>
            <a:pPr marL="342900" indent="-3429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East Biloxi Water and Sewer Replacement in areas not covered by FEMA</a:t>
            </a:r>
          </a:p>
          <a:p>
            <a:pPr marL="342900" indent="-3429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Upgrade SCADA on 126 Lift Stations and 24 Wells </a:t>
            </a:r>
          </a:p>
          <a:p>
            <a:pPr marL="342900" indent="-3429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New Water Well and Tank in Woolmarket</a:t>
            </a:r>
          </a:p>
          <a:p>
            <a:pPr marL="342900" indent="-3429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Rodenberg &amp; Hwy 90 Lift Station SCADA Installation</a:t>
            </a:r>
          </a:p>
          <a:p>
            <a:pPr marL="342900" indent="-3429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Airport Road Water &amp; Sewer Expansion</a:t>
            </a:r>
          </a:p>
          <a:p>
            <a:pPr marL="342900" indent="-342900">
              <a:buFont typeface="Arial" panose="020B0604020202020204" pitchFamily="34" charset="0"/>
              <a:buChar char="•"/>
            </a:pPr>
            <a:r>
              <a:rPr lang="en-US" sz="2500" dirty="0" err="1">
                <a:solidFill>
                  <a:schemeClr val="bg1"/>
                </a:solidFill>
                <a:latin typeface="Times New Roman" panose="02020603050405020304" pitchFamily="18" charset="0"/>
                <a:cs typeface="Times New Roman" panose="02020603050405020304" pitchFamily="18" charset="0"/>
              </a:rPr>
              <a:t>Beverin</a:t>
            </a:r>
            <a:r>
              <a:rPr lang="en-US" sz="2500" dirty="0">
                <a:solidFill>
                  <a:schemeClr val="bg1"/>
                </a:solidFill>
                <a:latin typeface="Times New Roman" panose="02020603050405020304" pitchFamily="18" charset="0"/>
                <a:cs typeface="Times New Roman" panose="02020603050405020304" pitchFamily="18" charset="0"/>
              </a:rPr>
              <a:t> Road Water &amp; Sewer Expansion</a:t>
            </a:r>
          </a:p>
          <a:p>
            <a:pPr marL="342900" indent="-3429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Jim Byrd Road Water &amp; Sewer Expansion</a:t>
            </a:r>
          </a:p>
          <a:p>
            <a:pPr marL="342900" indent="-3429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Mason Road Water &amp; Sewer Expansion</a:t>
            </a:r>
          </a:p>
        </p:txBody>
      </p:sp>
    </p:spTree>
    <p:extLst>
      <p:ext uri="{BB962C8B-B14F-4D97-AF65-F5344CB8AC3E}">
        <p14:creationId xmlns:p14="http://schemas.microsoft.com/office/powerpoint/2010/main" val="30716095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E157E0E1-40C2-85B1-8F43-351107B532F2}"/>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02F67B9-9FC2-02A7-64AB-42F47A3F3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sp>
        <p:nvSpPr>
          <p:cNvPr id="5" name="TextBox 4">
            <a:extLst>
              <a:ext uri="{FF2B5EF4-FFF2-40B4-BE49-F238E27FC236}">
                <a16:creationId xmlns:a16="http://schemas.microsoft.com/office/drawing/2014/main" id="{8BA19596-B88B-7508-1DD7-2D5C0D130071}"/>
              </a:ext>
            </a:extLst>
          </p:cNvPr>
          <p:cNvSpPr txBox="1"/>
          <p:nvPr/>
        </p:nvSpPr>
        <p:spPr>
          <a:xfrm>
            <a:off x="674249" y="2024797"/>
            <a:ext cx="10624347" cy="1631216"/>
          </a:xfrm>
          <a:prstGeom prst="rect">
            <a:avLst/>
          </a:prstGeom>
          <a:noFill/>
        </p:spPr>
        <p:txBody>
          <a:bodyPr wrap="square" rtlCol="0">
            <a:spAutoFit/>
          </a:bodyPr>
          <a:lstStyle/>
          <a:p>
            <a:pPr algn="ctr"/>
            <a:r>
              <a:rPr lang="en-US" sz="5000" b="1" dirty="0">
                <a:solidFill>
                  <a:schemeClr val="bg1"/>
                </a:solidFill>
                <a:latin typeface="Times New Roman" panose="02020603050405020304" pitchFamily="18" charset="0"/>
                <a:cs typeface="Times New Roman" panose="02020603050405020304" pitchFamily="18" charset="0"/>
              </a:rPr>
              <a:t>What happens if the city does not approve the increase?</a:t>
            </a:r>
          </a:p>
        </p:txBody>
      </p:sp>
    </p:spTree>
    <p:extLst>
      <p:ext uri="{BB962C8B-B14F-4D97-AF65-F5344CB8AC3E}">
        <p14:creationId xmlns:p14="http://schemas.microsoft.com/office/powerpoint/2010/main" val="13855683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A340554B-54AF-78D3-0456-1A786582CFE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4022474-1EC1-7B6A-2617-284422BE49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sp>
        <p:nvSpPr>
          <p:cNvPr id="5" name="TextBox 4">
            <a:extLst>
              <a:ext uri="{FF2B5EF4-FFF2-40B4-BE49-F238E27FC236}">
                <a16:creationId xmlns:a16="http://schemas.microsoft.com/office/drawing/2014/main" id="{089CAFDA-14EE-F247-DAA0-B5CA5D5EEC23}"/>
              </a:ext>
            </a:extLst>
          </p:cNvPr>
          <p:cNvSpPr txBox="1"/>
          <p:nvPr/>
        </p:nvSpPr>
        <p:spPr>
          <a:xfrm>
            <a:off x="817684" y="457200"/>
            <a:ext cx="10624347" cy="861774"/>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None of these will get done</a:t>
            </a:r>
          </a:p>
        </p:txBody>
      </p:sp>
      <p:sp>
        <p:nvSpPr>
          <p:cNvPr id="3" name="TextBox 2">
            <a:extLst>
              <a:ext uri="{FF2B5EF4-FFF2-40B4-BE49-F238E27FC236}">
                <a16:creationId xmlns:a16="http://schemas.microsoft.com/office/drawing/2014/main" id="{DFC81DEE-3FE5-B3C2-AD89-797C60870088}"/>
              </a:ext>
            </a:extLst>
          </p:cNvPr>
          <p:cNvSpPr txBox="1"/>
          <p:nvPr/>
        </p:nvSpPr>
        <p:spPr>
          <a:xfrm>
            <a:off x="707687" y="1612926"/>
            <a:ext cx="10034954" cy="4708981"/>
          </a:xfrm>
          <a:prstGeom prst="rect">
            <a:avLst/>
          </a:prstGeom>
          <a:noFill/>
        </p:spPr>
        <p:txBody>
          <a:bodyPr wrap="square" rtlCol="0">
            <a:spAutoFit/>
          </a:bodyPr>
          <a:lstStyle/>
          <a:p>
            <a:pPr marL="342900" indent="-3429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Woolmarket Acres Water/Sewer</a:t>
            </a:r>
          </a:p>
          <a:p>
            <a:pPr marL="342900" indent="-3429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Edgewater Estates Transite Water Line Replacement</a:t>
            </a:r>
          </a:p>
          <a:p>
            <a:pPr marL="342900" indent="-3429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Sunkist Area Transite Water Line Replacement</a:t>
            </a:r>
          </a:p>
          <a:p>
            <a:pPr marL="342900" indent="-3429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Expansion of Water and Sewer in Woolmarket</a:t>
            </a:r>
          </a:p>
          <a:p>
            <a:pPr marL="342900" indent="-3429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East Biloxi Water and Sewer Replacement in areas not covered by FEMA</a:t>
            </a:r>
          </a:p>
          <a:p>
            <a:pPr marL="342900" indent="-3429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Upgrade SCADA on 126 Lift Stations and 24 Wells </a:t>
            </a:r>
          </a:p>
          <a:p>
            <a:pPr marL="342900" indent="-3429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New Water Well and Tank in Woolmarket</a:t>
            </a:r>
          </a:p>
          <a:p>
            <a:pPr marL="342900" indent="-3429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Rodenberg &amp; Hwy 90 Lift Station SCADA Installation</a:t>
            </a:r>
          </a:p>
          <a:p>
            <a:pPr marL="342900" indent="-3429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Airport Road Water &amp; Sewer Expansion</a:t>
            </a:r>
          </a:p>
          <a:p>
            <a:pPr marL="342900" indent="-342900">
              <a:buFont typeface="Arial" panose="020B0604020202020204" pitchFamily="34" charset="0"/>
              <a:buChar char="•"/>
            </a:pPr>
            <a:r>
              <a:rPr lang="en-US" sz="2500" dirty="0" err="1">
                <a:solidFill>
                  <a:schemeClr val="bg1"/>
                </a:solidFill>
                <a:latin typeface="Times New Roman" panose="02020603050405020304" pitchFamily="18" charset="0"/>
                <a:cs typeface="Times New Roman" panose="02020603050405020304" pitchFamily="18" charset="0"/>
              </a:rPr>
              <a:t>Beverin</a:t>
            </a:r>
            <a:r>
              <a:rPr lang="en-US" sz="2500" dirty="0">
                <a:solidFill>
                  <a:schemeClr val="bg1"/>
                </a:solidFill>
                <a:latin typeface="Times New Roman" panose="02020603050405020304" pitchFamily="18" charset="0"/>
                <a:cs typeface="Times New Roman" panose="02020603050405020304" pitchFamily="18" charset="0"/>
              </a:rPr>
              <a:t> Road Water &amp; Sewer Expansion</a:t>
            </a:r>
          </a:p>
          <a:p>
            <a:pPr marL="342900" indent="-3429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Jim Byrd Road Water &amp; Sewer Expansion</a:t>
            </a:r>
          </a:p>
          <a:p>
            <a:pPr marL="342900" indent="-3429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Mason Road Water &amp; Sewer Expansion</a:t>
            </a:r>
          </a:p>
        </p:txBody>
      </p:sp>
    </p:spTree>
    <p:extLst>
      <p:ext uri="{BB962C8B-B14F-4D97-AF65-F5344CB8AC3E}">
        <p14:creationId xmlns:p14="http://schemas.microsoft.com/office/powerpoint/2010/main" val="41200232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0D5761B2-8FD8-C65C-1D97-9D4DE1130E5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0F44163E-CE82-5F85-04E8-8D6F87B65A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sp>
        <p:nvSpPr>
          <p:cNvPr id="5" name="TextBox 4">
            <a:extLst>
              <a:ext uri="{FF2B5EF4-FFF2-40B4-BE49-F238E27FC236}">
                <a16:creationId xmlns:a16="http://schemas.microsoft.com/office/drawing/2014/main" id="{210CC3E9-D275-C0D9-A1E3-9A8A86C29A82}"/>
              </a:ext>
            </a:extLst>
          </p:cNvPr>
          <p:cNvSpPr txBox="1"/>
          <p:nvPr/>
        </p:nvSpPr>
        <p:spPr>
          <a:xfrm>
            <a:off x="817684" y="457200"/>
            <a:ext cx="10624347" cy="1631216"/>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Could the increase be phased in over two or three years?</a:t>
            </a:r>
          </a:p>
        </p:txBody>
      </p:sp>
      <p:sp>
        <p:nvSpPr>
          <p:cNvPr id="4" name="TextBox 3">
            <a:extLst>
              <a:ext uri="{FF2B5EF4-FFF2-40B4-BE49-F238E27FC236}">
                <a16:creationId xmlns:a16="http://schemas.microsoft.com/office/drawing/2014/main" id="{7D897A1F-B922-1753-DC5A-86F637324F6B}"/>
              </a:ext>
            </a:extLst>
          </p:cNvPr>
          <p:cNvSpPr txBox="1"/>
          <p:nvPr/>
        </p:nvSpPr>
        <p:spPr>
          <a:xfrm>
            <a:off x="707687" y="2716918"/>
            <a:ext cx="10034954" cy="1246495"/>
          </a:xfrm>
          <a:prstGeom prst="rect">
            <a:avLst/>
          </a:prstGeom>
          <a:noFill/>
        </p:spPr>
        <p:txBody>
          <a:bodyPr wrap="square" rtlCol="0">
            <a:spAutoFit/>
          </a:bodyPr>
          <a:lstStyle/>
          <a:p>
            <a:pPr marL="285750" indent="-28575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Yes…..</a:t>
            </a:r>
          </a:p>
          <a:p>
            <a:pPr marL="285750" indent="-285750">
              <a:buFont typeface="Arial" panose="020B0604020202020204" pitchFamily="34" charset="0"/>
              <a:buChar char="•"/>
            </a:pPr>
            <a:endParaRPr lang="en-US" sz="2500"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Phasing in the rate increase will delay the 5 year plan</a:t>
            </a:r>
          </a:p>
        </p:txBody>
      </p:sp>
    </p:spTree>
    <p:extLst>
      <p:ext uri="{BB962C8B-B14F-4D97-AF65-F5344CB8AC3E}">
        <p14:creationId xmlns:p14="http://schemas.microsoft.com/office/powerpoint/2010/main" val="36436418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07A8D8A9-2052-DEC3-476A-795F071D149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ACDBEAF-6B11-2C92-ECCC-2DE4249F94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sp>
        <p:nvSpPr>
          <p:cNvPr id="5" name="TextBox 4">
            <a:extLst>
              <a:ext uri="{FF2B5EF4-FFF2-40B4-BE49-F238E27FC236}">
                <a16:creationId xmlns:a16="http://schemas.microsoft.com/office/drawing/2014/main" id="{E3003285-1476-37A1-4DA6-243B277315F6}"/>
              </a:ext>
            </a:extLst>
          </p:cNvPr>
          <p:cNvSpPr txBox="1"/>
          <p:nvPr/>
        </p:nvSpPr>
        <p:spPr>
          <a:xfrm>
            <a:off x="817685" y="457200"/>
            <a:ext cx="9601200" cy="861774"/>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Current vs Proposed Bills</a:t>
            </a:r>
          </a:p>
        </p:txBody>
      </p:sp>
      <p:graphicFrame>
        <p:nvGraphicFramePr>
          <p:cNvPr id="2" name="Table 1">
            <a:extLst>
              <a:ext uri="{FF2B5EF4-FFF2-40B4-BE49-F238E27FC236}">
                <a16:creationId xmlns:a16="http://schemas.microsoft.com/office/drawing/2014/main" id="{3DE9D5D5-2E0F-D6F3-8851-75E7376D179D}"/>
              </a:ext>
            </a:extLst>
          </p:cNvPr>
          <p:cNvGraphicFramePr>
            <a:graphicFrameLocks noGrp="1"/>
          </p:cNvGraphicFramePr>
          <p:nvPr/>
        </p:nvGraphicFramePr>
        <p:xfrm>
          <a:off x="1347536" y="1318974"/>
          <a:ext cx="7784431" cy="5133348"/>
        </p:xfrm>
        <a:graphic>
          <a:graphicData uri="http://schemas.openxmlformats.org/drawingml/2006/table">
            <a:tbl>
              <a:tblPr firstRow="1" firstCol="1" bandRow="1">
                <a:tableStyleId>{5C22544A-7EE6-4342-B048-85BDC9FD1C3A}</a:tableStyleId>
              </a:tblPr>
              <a:tblGrid>
                <a:gridCol w="3364715">
                  <a:extLst>
                    <a:ext uri="{9D8B030D-6E8A-4147-A177-3AD203B41FA5}">
                      <a16:colId xmlns:a16="http://schemas.microsoft.com/office/drawing/2014/main" val="2481856903"/>
                    </a:ext>
                  </a:extLst>
                </a:gridCol>
                <a:gridCol w="1406668">
                  <a:extLst>
                    <a:ext uri="{9D8B030D-6E8A-4147-A177-3AD203B41FA5}">
                      <a16:colId xmlns:a16="http://schemas.microsoft.com/office/drawing/2014/main" val="209193524"/>
                    </a:ext>
                  </a:extLst>
                </a:gridCol>
                <a:gridCol w="1406668">
                  <a:extLst>
                    <a:ext uri="{9D8B030D-6E8A-4147-A177-3AD203B41FA5}">
                      <a16:colId xmlns:a16="http://schemas.microsoft.com/office/drawing/2014/main" val="1526412856"/>
                    </a:ext>
                  </a:extLst>
                </a:gridCol>
                <a:gridCol w="1606380">
                  <a:extLst>
                    <a:ext uri="{9D8B030D-6E8A-4147-A177-3AD203B41FA5}">
                      <a16:colId xmlns:a16="http://schemas.microsoft.com/office/drawing/2014/main" val="681969188"/>
                    </a:ext>
                  </a:extLst>
                </a:gridCol>
              </a:tblGrid>
              <a:tr h="236837">
                <a:tc>
                  <a:txBody>
                    <a:bodyPr/>
                    <a:lstStyle/>
                    <a:p>
                      <a:pPr marL="0" marR="0">
                        <a:buNone/>
                      </a:pPr>
                      <a:r>
                        <a:rPr lang="en-US" sz="2000" kern="0" dirty="0">
                          <a:effectLst/>
                        </a:rPr>
                        <a:t>Low Usage</a:t>
                      </a:r>
                      <a:endParaRPr lang="en-US" sz="2000" kern="100" dirty="0">
                        <a:effectLst/>
                        <a:latin typeface="Times New Roman" panose="02020603050405020304" pitchFamily="18" charset="0"/>
                        <a:ea typeface="Aptos" panose="020B0004020202020204" pitchFamily="34" charset="0"/>
                      </a:endParaRPr>
                    </a:p>
                  </a:txBody>
                  <a:tcPr marL="68580" marR="68580" marT="0" marB="0" anchor="b"/>
                </a:tc>
                <a:tc gridSpan="2">
                  <a:txBody>
                    <a:bodyPr/>
                    <a:lstStyle/>
                    <a:p>
                      <a:pPr marL="0" marR="0">
                        <a:buNone/>
                      </a:pPr>
                      <a:r>
                        <a:rPr lang="en-US" sz="2000" b="0" kern="0" dirty="0">
                          <a:effectLst/>
                        </a:rPr>
                        <a:t>2,500 gallons</a:t>
                      </a:r>
                      <a:endParaRPr lang="en-US" sz="2000" b="0" kern="100" dirty="0">
                        <a:effectLst/>
                        <a:latin typeface="Times New Roman" panose="02020603050405020304" pitchFamily="18" charset="0"/>
                        <a:ea typeface="Aptos" panose="020B0004020202020204" pitchFamily="34" charset="0"/>
                      </a:endParaRPr>
                    </a:p>
                  </a:txBody>
                  <a:tcPr marL="68580" marR="68580" marT="0" marB="0" anchor="b">
                    <a:solidFill>
                      <a:schemeClr val="accent1"/>
                    </a:solidFill>
                  </a:tcPr>
                </a:tc>
                <a:tc hMerge="1">
                  <a:txBody>
                    <a:bodyPr/>
                    <a:lstStyle/>
                    <a:p>
                      <a:endParaRPr lang="en-US"/>
                    </a:p>
                  </a:txBody>
                  <a:tcPr/>
                </a:tc>
                <a:tc>
                  <a:txBody>
                    <a:bodyPr/>
                    <a:lstStyle/>
                    <a:p>
                      <a:pPr>
                        <a:buNone/>
                      </a:pPr>
                      <a:endParaRPr lang="en-US" sz="2000" kern="100" dirty="0">
                        <a:effectLst/>
                        <a:latin typeface="Times New Roman" panose="02020603050405020304" pitchFamily="18" charset="0"/>
                      </a:endParaRPr>
                    </a:p>
                  </a:txBody>
                  <a:tcPr marL="68580" marR="68580" marT="0" marB="0" anchor="b">
                    <a:solidFill>
                      <a:schemeClr val="accent1"/>
                    </a:solidFill>
                  </a:tcPr>
                </a:tc>
                <a:extLst>
                  <a:ext uri="{0D108BD9-81ED-4DB2-BD59-A6C34878D82A}">
                    <a16:rowId xmlns:a16="http://schemas.microsoft.com/office/drawing/2014/main" val="2696187557"/>
                  </a:ext>
                </a:extLst>
              </a:tr>
              <a:tr h="236837">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a:effectLst/>
                        </a:rPr>
                        <a:t>Water</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a:effectLst/>
                        </a:rPr>
                        <a:t>Sewer</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dirty="0">
                          <a:effectLst/>
                        </a:rPr>
                        <a:t>Total</a:t>
                      </a:r>
                      <a:endParaRPr lang="en-US" sz="2000" kern="100" dirty="0">
                        <a:effectLst/>
                        <a:latin typeface="Times New Roman" panose="02020603050405020304" pitchFamily="18" charset="0"/>
                        <a:ea typeface="Aptos" panose="020B0004020202020204" pitchFamily="34" charset="0"/>
                      </a:endParaRPr>
                    </a:p>
                  </a:txBody>
                  <a:tcPr marL="68580" marR="68580" marT="0" marB="0" anchor="b"/>
                </a:tc>
                <a:extLst>
                  <a:ext uri="{0D108BD9-81ED-4DB2-BD59-A6C34878D82A}">
                    <a16:rowId xmlns:a16="http://schemas.microsoft.com/office/drawing/2014/main" val="2828760798"/>
                  </a:ext>
                </a:extLst>
              </a:tr>
              <a:tr h="236837">
                <a:tc>
                  <a:txBody>
                    <a:bodyPr/>
                    <a:lstStyle/>
                    <a:p>
                      <a:pPr marL="0" marR="0" algn="r">
                        <a:buNone/>
                      </a:pPr>
                      <a:r>
                        <a:rPr lang="en-US" sz="2000" kern="0" dirty="0">
                          <a:effectLst/>
                        </a:rPr>
                        <a:t>FY27 Rates</a:t>
                      </a:r>
                      <a:endParaRPr lang="en-US" sz="2000" kern="100" dirty="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a:effectLst/>
                        </a:rPr>
                        <a:t>$5.21</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a:effectLst/>
                        </a:rPr>
                        <a:t>$18.01</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dirty="0">
                          <a:effectLst/>
                        </a:rPr>
                        <a:t>$23.22</a:t>
                      </a:r>
                      <a:endParaRPr lang="en-US" sz="2000" kern="100" dirty="0">
                        <a:effectLst/>
                        <a:latin typeface="Times New Roman" panose="02020603050405020304" pitchFamily="18" charset="0"/>
                        <a:ea typeface="Aptos" panose="020B0004020202020204" pitchFamily="34" charset="0"/>
                      </a:endParaRPr>
                    </a:p>
                  </a:txBody>
                  <a:tcPr marL="68580" marR="68580" marT="0" marB="0" anchor="b"/>
                </a:tc>
                <a:extLst>
                  <a:ext uri="{0D108BD9-81ED-4DB2-BD59-A6C34878D82A}">
                    <a16:rowId xmlns:a16="http://schemas.microsoft.com/office/drawing/2014/main" val="4152035395"/>
                  </a:ext>
                </a:extLst>
              </a:tr>
              <a:tr h="236837">
                <a:tc>
                  <a:txBody>
                    <a:bodyPr/>
                    <a:lstStyle/>
                    <a:p>
                      <a:pPr marL="0" marR="0" algn="r">
                        <a:buNone/>
                      </a:pPr>
                      <a:r>
                        <a:rPr lang="en-US" sz="2000" kern="0" dirty="0">
                          <a:effectLst/>
                        </a:rPr>
                        <a:t>Proposed Rates</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2000" kern="0" dirty="0">
                          <a:effectLst/>
                        </a:rPr>
                        <a:t>$6.88</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2000" kern="0" dirty="0">
                          <a:effectLst/>
                        </a:rPr>
                        <a:t>$23.25</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2000" kern="0" dirty="0">
                          <a:effectLst/>
                        </a:rPr>
                        <a:t>$30.13</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740728455"/>
                  </a:ext>
                </a:extLst>
              </a:tr>
              <a:tr h="236837">
                <a:tc>
                  <a:txBody>
                    <a:bodyPr/>
                    <a:lstStyle/>
                    <a:p>
                      <a:pPr>
                        <a:buNone/>
                      </a:pPr>
                      <a:endParaRPr lang="en-US" sz="2000" kern="100" dirty="0">
                        <a:effectLst/>
                        <a:latin typeface="Times New Roman" panose="02020603050405020304" pitchFamily="18" charset="0"/>
                      </a:endParaRPr>
                    </a:p>
                  </a:txBody>
                  <a:tcPr marL="68580" marR="68580" marT="0" marB="0" anchor="b">
                    <a:lnL w="12700" cmpd="sng">
                      <a:noFill/>
                    </a:lnL>
                    <a:lnR w="12700" cmpd="sng">
                      <a:noFill/>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buNone/>
                      </a:pPr>
                      <a:endParaRPr lang="en-US" sz="2000" kern="100" dirty="0">
                        <a:effectLst/>
                        <a:latin typeface="Times New Roman" panose="02020603050405020304" pitchFamily="18" charset="0"/>
                      </a:endParaRPr>
                    </a:p>
                  </a:txBody>
                  <a:tcPr marL="68580" marR="68580" marT="0" marB="0" anchor="b">
                    <a:lnL w="12700" cmpd="sng">
                      <a:noFill/>
                    </a:lnL>
                    <a:lnR w="12700" cmpd="sng">
                      <a:noFill/>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buNone/>
                      </a:pPr>
                      <a:endParaRPr lang="en-US" sz="2000" kern="100" dirty="0">
                        <a:effectLst/>
                        <a:latin typeface="Times New Roman" panose="02020603050405020304" pitchFamily="18" charset="0"/>
                      </a:endParaRPr>
                    </a:p>
                  </a:txBody>
                  <a:tcPr marL="68580" marR="68580" marT="0" marB="0" anchor="b">
                    <a:lnL w="12700" cmpd="sng">
                      <a:noFill/>
                    </a:lnL>
                    <a:lnR w="12700" cmpd="sng">
                      <a:noFill/>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buNone/>
                      </a:pPr>
                      <a:endParaRPr lang="en-US" sz="2000" kern="100" dirty="0">
                        <a:effectLst/>
                        <a:latin typeface="Times New Roman" panose="02020603050405020304" pitchFamily="18" charset="0"/>
                      </a:endParaRPr>
                    </a:p>
                  </a:txBody>
                  <a:tcPr marL="68580" marR="68580" marT="0" marB="0" anchor="b">
                    <a:lnL w="12700" cmpd="sng">
                      <a:noFill/>
                    </a:lnL>
                    <a:lnR w="12700" cmpd="sng">
                      <a:noFill/>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90913898"/>
                  </a:ext>
                </a:extLst>
              </a:tr>
              <a:tr h="236837">
                <a:tc>
                  <a:txBody>
                    <a:bodyPr/>
                    <a:lstStyle/>
                    <a:p>
                      <a:pPr>
                        <a:buNone/>
                      </a:pPr>
                      <a:endParaRPr lang="en-US" sz="2000" kern="100" dirty="0">
                        <a:effectLst/>
                        <a:latin typeface="Times New Roman" panose="02020603050405020304" pitchFamily="18" charset="0"/>
                      </a:endParaRPr>
                    </a:p>
                  </a:txBody>
                  <a:tcPr marL="68580" marR="68580" marT="0" marB="0" anchor="b">
                    <a:lnL w="12700" cmpd="sng">
                      <a:noFill/>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2000" kern="100">
                        <a:effectLst/>
                        <a:latin typeface="Times New Roman" panose="02020603050405020304" pitchFamily="18" charset="0"/>
                      </a:endParaRPr>
                    </a:p>
                  </a:txBody>
                  <a:tcPr marL="68580" marR="68580" marT="0" marB="0" anchor="b">
                    <a:lnL w="12700" cmpd="sng">
                      <a:noFill/>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2000" kern="100">
                        <a:effectLst/>
                        <a:latin typeface="Times New Roman" panose="02020603050405020304" pitchFamily="18" charset="0"/>
                      </a:endParaRPr>
                    </a:p>
                  </a:txBody>
                  <a:tcPr marL="68580" marR="68580" marT="0" marB="0" anchor="b">
                    <a:lnL w="12700" cmpd="sng">
                      <a:noFill/>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2000" kern="100" dirty="0">
                        <a:effectLst/>
                        <a:latin typeface="Times New Roman" panose="02020603050405020304" pitchFamily="18" charset="0"/>
                      </a:endParaRPr>
                    </a:p>
                  </a:txBody>
                  <a:tcPr marL="68580" marR="68580" marT="0" marB="0" anchor="b">
                    <a:lnL w="12700" cmpd="sng">
                      <a:noFill/>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4152226"/>
                  </a:ext>
                </a:extLst>
              </a:tr>
              <a:tr h="248115">
                <a:tc>
                  <a:txBody>
                    <a:bodyPr/>
                    <a:lstStyle/>
                    <a:p>
                      <a:pPr marL="0" marR="0">
                        <a:buNone/>
                      </a:pPr>
                      <a:r>
                        <a:rPr lang="en-US" sz="2000" kern="0" dirty="0">
                          <a:effectLst/>
                        </a:rPr>
                        <a:t>Medium Usage</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T w="19050" cap="flat" cmpd="sng" algn="ctr">
                      <a:solidFill>
                        <a:schemeClr val="bg1"/>
                      </a:solidFill>
                      <a:prstDash val="solid"/>
                      <a:round/>
                      <a:headEnd type="none" w="med" len="med"/>
                      <a:tailEnd type="none" w="med" len="med"/>
                    </a:lnT>
                  </a:tcPr>
                </a:tc>
                <a:tc gridSpan="2">
                  <a:txBody>
                    <a:bodyPr/>
                    <a:lstStyle/>
                    <a:p>
                      <a:pPr marL="0" marR="0">
                        <a:buNone/>
                      </a:pPr>
                      <a:r>
                        <a:rPr lang="en-US" sz="2000" kern="0" dirty="0">
                          <a:solidFill>
                            <a:schemeClr val="bg1"/>
                          </a:solidFill>
                          <a:effectLst/>
                        </a:rPr>
                        <a:t>10,000 gallons</a:t>
                      </a:r>
                      <a:endParaRPr lang="en-US" sz="2000" kern="100" dirty="0">
                        <a:solidFill>
                          <a:schemeClr val="bg1"/>
                        </a:solidFill>
                        <a:effectLst/>
                        <a:latin typeface="Times New Roman" panose="02020603050405020304" pitchFamily="18" charset="0"/>
                        <a:ea typeface="Aptos" panose="020B0004020202020204" pitchFamily="34" charset="0"/>
                      </a:endParaRPr>
                    </a:p>
                  </a:txBody>
                  <a:tcPr marL="68580" marR="68580" marT="0" marB="0" anchor="b">
                    <a:lnT w="19050" cap="flat" cmpd="sng" algn="ctr">
                      <a:solidFill>
                        <a:schemeClr val="bg1"/>
                      </a:solidFill>
                      <a:prstDash val="solid"/>
                      <a:round/>
                      <a:headEnd type="none" w="med" len="med"/>
                      <a:tailEnd type="none" w="med" len="med"/>
                    </a:lnT>
                    <a:solidFill>
                      <a:schemeClr val="accent1"/>
                    </a:solidFill>
                  </a:tcPr>
                </a:tc>
                <a:tc hMerge="1">
                  <a:txBody>
                    <a:bodyPr/>
                    <a:lstStyle/>
                    <a:p>
                      <a:endParaRPr lang="en-US"/>
                    </a:p>
                  </a:txBody>
                  <a:tcPr/>
                </a:tc>
                <a:tc>
                  <a:txBody>
                    <a:bodyPr/>
                    <a:lstStyle/>
                    <a:p>
                      <a:pPr>
                        <a:buNone/>
                      </a:pPr>
                      <a:endParaRPr lang="en-US" sz="2000" kern="100" dirty="0">
                        <a:solidFill>
                          <a:schemeClr val="bg1"/>
                        </a:solidFill>
                        <a:effectLst/>
                        <a:latin typeface="Times New Roman" panose="02020603050405020304" pitchFamily="18" charset="0"/>
                      </a:endParaRPr>
                    </a:p>
                  </a:txBody>
                  <a:tcPr marL="68580" marR="68580" marT="0" marB="0" anchor="b">
                    <a:lnT w="19050" cap="flat" cmpd="sng" algn="ctr">
                      <a:solidFill>
                        <a:schemeClr val="bg1"/>
                      </a:solidFill>
                      <a:prstDash val="solid"/>
                      <a:round/>
                      <a:headEnd type="none" w="med" len="med"/>
                      <a:tailEnd type="none" w="med" len="med"/>
                    </a:lnT>
                    <a:solidFill>
                      <a:schemeClr val="accent1"/>
                    </a:solidFill>
                  </a:tcPr>
                </a:tc>
                <a:extLst>
                  <a:ext uri="{0D108BD9-81ED-4DB2-BD59-A6C34878D82A}">
                    <a16:rowId xmlns:a16="http://schemas.microsoft.com/office/drawing/2014/main" val="543465238"/>
                  </a:ext>
                </a:extLst>
              </a:tr>
              <a:tr h="236837">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a:effectLst/>
                        </a:rPr>
                        <a:t>Water</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dirty="0">
                          <a:effectLst/>
                        </a:rPr>
                        <a:t>Sewer</a:t>
                      </a:r>
                      <a:endParaRPr lang="en-US" sz="2000" kern="100" dirty="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dirty="0">
                          <a:effectLst/>
                        </a:rPr>
                        <a:t>Total</a:t>
                      </a:r>
                      <a:endParaRPr lang="en-US" sz="2000" kern="100" dirty="0">
                        <a:effectLst/>
                        <a:latin typeface="Times New Roman" panose="02020603050405020304" pitchFamily="18" charset="0"/>
                        <a:ea typeface="Aptos" panose="020B0004020202020204" pitchFamily="34" charset="0"/>
                      </a:endParaRPr>
                    </a:p>
                  </a:txBody>
                  <a:tcPr marL="68580" marR="68580" marT="0" marB="0" anchor="b"/>
                </a:tc>
                <a:extLst>
                  <a:ext uri="{0D108BD9-81ED-4DB2-BD59-A6C34878D82A}">
                    <a16:rowId xmlns:a16="http://schemas.microsoft.com/office/drawing/2014/main" val="4104825008"/>
                  </a:ext>
                </a:extLst>
              </a:tr>
              <a:tr h="236837">
                <a:tc>
                  <a:txBody>
                    <a:bodyPr/>
                    <a:lstStyle/>
                    <a:p>
                      <a:pPr marL="0" marR="0" algn="r">
                        <a:buNone/>
                      </a:pPr>
                      <a:r>
                        <a:rPr lang="en-US" sz="2000" kern="0">
                          <a:effectLst/>
                        </a:rPr>
                        <a:t>FY27 Rates</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a:effectLst/>
                        </a:rPr>
                        <a:t>$18.19 </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a:effectLst/>
                        </a:rPr>
                        <a:t>$62.41</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a:effectLst/>
                        </a:rPr>
                        <a:t>$80.60 </a:t>
                      </a:r>
                      <a:endParaRPr lang="en-US" sz="2000" kern="100">
                        <a:effectLst/>
                        <a:latin typeface="Times New Roman" panose="02020603050405020304" pitchFamily="18" charset="0"/>
                        <a:ea typeface="Aptos" panose="020B0004020202020204" pitchFamily="34" charset="0"/>
                      </a:endParaRPr>
                    </a:p>
                  </a:txBody>
                  <a:tcPr marL="68580" marR="68580" marT="0" marB="0" anchor="b"/>
                </a:tc>
                <a:extLst>
                  <a:ext uri="{0D108BD9-81ED-4DB2-BD59-A6C34878D82A}">
                    <a16:rowId xmlns:a16="http://schemas.microsoft.com/office/drawing/2014/main" val="923541032"/>
                  </a:ext>
                </a:extLst>
              </a:tr>
              <a:tr h="236837">
                <a:tc>
                  <a:txBody>
                    <a:bodyPr/>
                    <a:lstStyle/>
                    <a:p>
                      <a:pPr marL="0" marR="0" algn="r">
                        <a:buNone/>
                      </a:pPr>
                      <a:r>
                        <a:rPr lang="en-US" sz="2000" kern="0" dirty="0">
                          <a:effectLst/>
                        </a:rPr>
                        <a:t>Proposed Rates</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2000" kern="0" dirty="0">
                          <a:effectLst/>
                        </a:rPr>
                        <a:t>$27.50</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2000" kern="0" dirty="0">
                          <a:effectLst/>
                        </a:rPr>
                        <a:t>$93.00</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2000" kern="0" dirty="0">
                          <a:effectLst/>
                        </a:rPr>
                        <a:t>$120.50</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39369327"/>
                  </a:ext>
                </a:extLst>
              </a:tr>
              <a:tr h="236837">
                <a:tc>
                  <a:txBody>
                    <a:bodyPr/>
                    <a:lstStyle/>
                    <a:p>
                      <a:pPr>
                        <a:buNone/>
                      </a:pPr>
                      <a:endParaRPr lang="en-US" sz="2000" kern="100" dirty="0">
                        <a:effectLst/>
                        <a:latin typeface="Times New Roman" panose="02020603050405020304" pitchFamily="18" charset="0"/>
                      </a:endParaRPr>
                    </a:p>
                  </a:txBody>
                  <a:tcPr marL="68580" marR="68580" marT="0" marB="0" anchor="b">
                    <a:lnL w="12700" cmpd="sng">
                      <a:noFill/>
                    </a:lnL>
                    <a:lnR w="12700" cmpd="sng">
                      <a:noFill/>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buNone/>
                      </a:pPr>
                      <a:endParaRPr lang="en-US" sz="2000" kern="100" dirty="0">
                        <a:effectLst/>
                        <a:latin typeface="Times New Roman" panose="02020603050405020304" pitchFamily="18" charset="0"/>
                      </a:endParaRPr>
                    </a:p>
                  </a:txBody>
                  <a:tcPr marL="68580" marR="68580" marT="0" marB="0" anchor="b">
                    <a:lnL w="12700" cmpd="sng">
                      <a:noFill/>
                    </a:lnL>
                    <a:lnR w="12700" cmpd="sng">
                      <a:noFill/>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buNone/>
                      </a:pPr>
                      <a:endParaRPr lang="en-US" sz="2000" kern="100" dirty="0">
                        <a:effectLst/>
                        <a:latin typeface="Times New Roman" panose="02020603050405020304" pitchFamily="18" charset="0"/>
                      </a:endParaRPr>
                    </a:p>
                  </a:txBody>
                  <a:tcPr marL="68580" marR="68580" marT="0" marB="0" anchor="b">
                    <a:lnL w="12700" cmpd="sng">
                      <a:noFill/>
                    </a:lnL>
                    <a:lnR w="12700" cmpd="sng">
                      <a:noFill/>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buNone/>
                      </a:pPr>
                      <a:endParaRPr lang="en-US" sz="2000" kern="100" dirty="0">
                        <a:effectLst/>
                        <a:latin typeface="Times New Roman" panose="02020603050405020304" pitchFamily="18" charset="0"/>
                      </a:endParaRPr>
                    </a:p>
                  </a:txBody>
                  <a:tcPr marL="68580" marR="68580" marT="0" marB="0" anchor="b">
                    <a:lnL w="12700" cmpd="sng">
                      <a:noFill/>
                    </a:lnL>
                    <a:lnR w="12700" cmpd="sng">
                      <a:noFill/>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98296042"/>
                  </a:ext>
                </a:extLst>
              </a:tr>
              <a:tr h="236837">
                <a:tc>
                  <a:txBody>
                    <a:bodyPr/>
                    <a:lstStyle/>
                    <a:p>
                      <a:pPr>
                        <a:buNone/>
                      </a:pPr>
                      <a:endParaRPr lang="en-US" sz="2000" kern="100">
                        <a:effectLst/>
                        <a:latin typeface="Times New Roman" panose="02020603050405020304" pitchFamily="18" charset="0"/>
                      </a:endParaRPr>
                    </a:p>
                  </a:txBody>
                  <a:tcPr marL="68580" marR="68580" marT="0" marB="0" anchor="b">
                    <a:lnL w="12700" cmpd="sng">
                      <a:noFill/>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2000" kern="100">
                        <a:effectLst/>
                        <a:latin typeface="Times New Roman" panose="02020603050405020304" pitchFamily="18" charset="0"/>
                      </a:endParaRPr>
                    </a:p>
                  </a:txBody>
                  <a:tcPr marL="68580" marR="68580" marT="0" marB="0" anchor="b">
                    <a:lnL w="12700" cmpd="sng">
                      <a:noFill/>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2000" kern="100">
                        <a:effectLst/>
                        <a:latin typeface="Times New Roman" panose="02020603050405020304" pitchFamily="18" charset="0"/>
                      </a:endParaRPr>
                    </a:p>
                  </a:txBody>
                  <a:tcPr marL="68580" marR="68580" marT="0" marB="0" anchor="b">
                    <a:lnL w="12700" cmpd="sng">
                      <a:noFill/>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2000" kern="100" dirty="0">
                        <a:effectLst/>
                        <a:latin typeface="Times New Roman" panose="02020603050405020304" pitchFamily="18" charset="0"/>
                      </a:endParaRPr>
                    </a:p>
                  </a:txBody>
                  <a:tcPr marL="68580" marR="68580" marT="0" marB="0" anchor="b">
                    <a:lnL w="12700" cmpd="sng">
                      <a:noFill/>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11525325"/>
                  </a:ext>
                </a:extLst>
              </a:tr>
              <a:tr h="236837">
                <a:tc>
                  <a:txBody>
                    <a:bodyPr/>
                    <a:lstStyle/>
                    <a:p>
                      <a:pPr marL="0" marR="0">
                        <a:buNone/>
                      </a:pPr>
                      <a:r>
                        <a:rPr lang="en-US" sz="2000" kern="0" dirty="0">
                          <a:effectLst/>
                        </a:rPr>
                        <a:t>High Usage</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T w="19050" cap="flat" cmpd="sng" algn="ctr">
                      <a:solidFill>
                        <a:schemeClr val="bg1"/>
                      </a:solidFill>
                      <a:prstDash val="solid"/>
                      <a:round/>
                      <a:headEnd type="none" w="med" len="med"/>
                      <a:tailEnd type="none" w="med" len="med"/>
                    </a:lnT>
                  </a:tcPr>
                </a:tc>
                <a:tc gridSpan="2">
                  <a:txBody>
                    <a:bodyPr/>
                    <a:lstStyle/>
                    <a:p>
                      <a:pPr marL="0" marR="0">
                        <a:buNone/>
                      </a:pPr>
                      <a:r>
                        <a:rPr lang="en-US" sz="2000" kern="0" dirty="0">
                          <a:solidFill>
                            <a:schemeClr val="bg1"/>
                          </a:solidFill>
                          <a:effectLst/>
                        </a:rPr>
                        <a:t>10,000,000 gallons</a:t>
                      </a:r>
                      <a:endParaRPr lang="en-US" sz="2000" kern="100" dirty="0">
                        <a:solidFill>
                          <a:schemeClr val="bg1"/>
                        </a:solidFill>
                        <a:effectLst/>
                        <a:latin typeface="Times New Roman" panose="02020603050405020304" pitchFamily="18" charset="0"/>
                        <a:ea typeface="Aptos" panose="020B0004020202020204" pitchFamily="34" charset="0"/>
                      </a:endParaRPr>
                    </a:p>
                  </a:txBody>
                  <a:tcPr marL="68580" marR="68580" marT="0" marB="0" anchor="b">
                    <a:lnT w="19050" cap="flat" cmpd="sng" algn="ctr">
                      <a:solidFill>
                        <a:schemeClr val="bg1"/>
                      </a:solidFill>
                      <a:prstDash val="solid"/>
                      <a:round/>
                      <a:headEnd type="none" w="med" len="med"/>
                      <a:tailEnd type="none" w="med" len="med"/>
                    </a:lnT>
                    <a:solidFill>
                      <a:schemeClr val="accent1"/>
                    </a:solidFill>
                  </a:tcPr>
                </a:tc>
                <a:tc hMerge="1">
                  <a:txBody>
                    <a:bodyPr/>
                    <a:lstStyle/>
                    <a:p>
                      <a:endParaRPr lang="en-US"/>
                    </a:p>
                  </a:txBody>
                  <a:tcPr/>
                </a:tc>
                <a:tc>
                  <a:txBody>
                    <a:bodyPr/>
                    <a:lstStyle/>
                    <a:p>
                      <a:pPr>
                        <a:buNone/>
                      </a:pPr>
                      <a:endParaRPr lang="en-US" sz="2000" kern="100" dirty="0">
                        <a:effectLst/>
                        <a:latin typeface="Times New Roman" panose="02020603050405020304" pitchFamily="18" charset="0"/>
                      </a:endParaRPr>
                    </a:p>
                  </a:txBody>
                  <a:tcPr marL="68580" marR="68580" marT="0" marB="0" anchor="b">
                    <a:lnT w="19050" cap="flat" cmpd="sng" algn="ctr">
                      <a:solidFill>
                        <a:schemeClr val="bg1"/>
                      </a:solidFill>
                      <a:prstDash val="solid"/>
                      <a:round/>
                      <a:headEnd type="none" w="med" len="med"/>
                      <a:tailEnd type="none" w="med" len="med"/>
                    </a:lnT>
                    <a:solidFill>
                      <a:schemeClr val="accent1"/>
                    </a:solidFill>
                  </a:tcPr>
                </a:tc>
                <a:extLst>
                  <a:ext uri="{0D108BD9-81ED-4DB2-BD59-A6C34878D82A}">
                    <a16:rowId xmlns:a16="http://schemas.microsoft.com/office/drawing/2014/main" val="1298146788"/>
                  </a:ext>
                </a:extLst>
              </a:tr>
              <a:tr h="236837">
                <a:tc>
                  <a:txBody>
                    <a:bodyPr/>
                    <a:lstStyle/>
                    <a:p>
                      <a:pPr marL="0" marR="0">
                        <a:buNone/>
                      </a:pPr>
                      <a:r>
                        <a:rPr lang="en-US" sz="2000" kern="0">
                          <a:effectLst/>
                        </a:rPr>
                        <a:t> </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a:effectLst/>
                        </a:rPr>
                        <a:t>Water</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a:effectLst/>
                        </a:rPr>
                        <a:t>Sewer</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a:effectLst/>
                        </a:rPr>
                        <a:t>Total</a:t>
                      </a:r>
                      <a:endParaRPr lang="en-US" sz="2000" kern="100">
                        <a:effectLst/>
                        <a:latin typeface="Times New Roman" panose="02020603050405020304" pitchFamily="18" charset="0"/>
                        <a:ea typeface="Aptos" panose="020B0004020202020204" pitchFamily="34" charset="0"/>
                      </a:endParaRPr>
                    </a:p>
                  </a:txBody>
                  <a:tcPr marL="68580" marR="68580" marT="0" marB="0" anchor="b"/>
                </a:tc>
                <a:extLst>
                  <a:ext uri="{0D108BD9-81ED-4DB2-BD59-A6C34878D82A}">
                    <a16:rowId xmlns:a16="http://schemas.microsoft.com/office/drawing/2014/main" val="3586550875"/>
                  </a:ext>
                </a:extLst>
              </a:tr>
              <a:tr h="433074">
                <a:tc>
                  <a:txBody>
                    <a:bodyPr/>
                    <a:lstStyle/>
                    <a:p>
                      <a:pPr marL="0" marR="0" algn="r">
                        <a:buNone/>
                      </a:pPr>
                      <a:r>
                        <a:rPr lang="en-US" sz="2000" kern="0">
                          <a:effectLst/>
                        </a:rPr>
                        <a:t>FY27 Rates</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a:effectLst/>
                        </a:rPr>
                        <a:t>$21,296.44 </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a:effectLst/>
                        </a:rPr>
                        <a:t>$81,479.71</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a:effectLst/>
                        </a:rPr>
                        <a:t>$102,776.15 </a:t>
                      </a:r>
                      <a:endParaRPr lang="en-US" sz="2000" kern="100">
                        <a:effectLst/>
                        <a:latin typeface="Times New Roman" panose="02020603050405020304" pitchFamily="18" charset="0"/>
                        <a:ea typeface="Aptos" panose="020B0004020202020204" pitchFamily="34" charset="0"/>
                      </a:endParaRPr>
                    </a:p>
                  </a:txBody>
                  <a:tcPr marL="68580" marR="68580" marT="0" marB="0" anchor="b"/>
                </a:tc>
                <a:extLst>
                  <a:ext uri="{0D108BD9-81ED-4DB2-BD59-A6C34878D82A}">
                    <a16:rowId xmlns:a16="http://schemas.microsoft.com/office/drawing/2014/main" val="947643076"/>
                  </a:ext>
                </a:extLst>
              </a:tr>
              <a:tr h="433074">
                <a:tc>
                  <a:txBody>
                    <a:bodyPr/>
                    <a:lstStyle/>
                    <a:p>
                      <a:pPr marL="0" marR="0" algn="r">
                        <a:buNone/>
                      </a:pPr>
                      <a:r>
                        <a:rPr lang="en-US" sz="2000" kern="0" dirty="0">
                          <a:effectLst/>
                        </a:rPr>
                        <a:t>Proposed Rates</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2000" kern="0" dirty="0">
                          <a:effectLst/>
                        </a:rPr>
                        <a:t>$27,500.00</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2000" kern="0" dirty="0">
                          <a:effectLst/>
                        </a:rPr>
                        <a:t>$93,000.00</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2000" kern="0" dirty="0">
                          <a:effectLst/>
                        </a:rPr>
                        <a:t>$120,500.00</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54589284"/>
                  </a:ext>
                </a:extLst>
              </a:tr>
            </a:tbl>
          </a:graphicData>
        </a:graphic>
      </p:graphicFrame>
    </p:spTree>
    <p:extLst>
      <p:ext uri="{BB962C8B-B14F-4D97-AF65-F5344CB8AC3E}">
        <p14:creationId xmlns:p14="http://schemas.microsoft.com/office/powerpoint/2010/main" val="18006307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5A8B66E-73EA-4686-9C56-C3F1A46DB1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sp>
        <p:nvSpPr>
          <p:cNvPr id="5" name="TextBox 4">
            <a:extLst>
              <a:ext uri="{FF2B5EF4-FFF2-40B4-BE49-F238E27FC236}">
                <a16:creationId xmlns:a16="http://schemas.microsoft.com/office/drawing/2014/main" id="{E40C8E50-549E-429B-AFB3-5D2FEF3F7776}"/>
              </a:ext>
            </a:extLst>
          </p:cNvPr>
          <p:cNvSpPr txBox="1"/>
          <p:nvPr/>
        </p:nvSpPr>
        <p:spPr>
          <a:xfrm>
            <a:off x="817685" y="457200"/>
            <a:ext cx="9601200" cy="861774"/>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Current vs Proposed Bills</a:t>
            </a:r>
          </a:p>
        </p:txBody>
      </p:sp>
      <p:graphicFrame>
        <p:nvGraphicFramePr>
          <p:cNvPr id="2" name="Table 1">
            <a:extLst>
              <a:ext uri="{FF2B5EF4-FFF2-40B4-BE49-F238E27FC236}">
                <a16:creationId xmlns:a16="http://schemas.microsoft.com/office/drawing/2014/main" id="{61CE9C5A-A88A-AED6-D353-7FCEDC93FFCD}"/>
              </a:ext>
            </a:extLst>
          </p:cNvPr>
          <p:cNvGraphicFramePr>
            <a:graphicFrameLocks noGrp="1"/>
          </p:cNvGraphicFramePr>
          <p:nvPr>
            <p:extLst>
              <p:ext uri="{D42A27DB-BD31-4B8C-83A1-F6EECF244321}">
                <p14:modId xmlns:p14="http://schemas.microsoft.com/office/powerpoint/2010/main" val="2557590504"/>
              </p:ext>
            </p:extLst>
          </p:nvPr>
        </p:nvGraphicFramePr>
        <p:xfrm>
          <a:off x="1347536" y="1318974"/>
          <a:ext cx="7784431" cy="5133348"/>
        </p:xfrm>
        <a:graphic>
          <a:graphicData uri="http://schemas.openxmlformats.org/drawingml/2006/table">
            <a:tbl>
              <a:tblPr firstRow="1" firstCol="1" bandRow="1">
                <a:tableStyleId>{5C22544A-7EE6-4342-B048-85BDC9FD1C3A}</a:tableStyleId>
              </a:tblPr>
              <a:tblGrid>
                <a:gridCol w="3364715">
                  <a:extLst>
                    <a:ext uri="{9D8B030D-6E8A-4147-A177-3AD203B41FA5}">
                      <a16:colId xmlns:a16="http://schemas.microsoft.com/office/drawing/2014/main" val="2481856903"/>
                    </a:ext>
                  </a:extLst>
                </a:gridCol>
                <a:gridCol w="1406668">
                  <a:extLst>
                    <a:ext uri="{9D8B030D-6E8A-4147-A177-3AD203B41FA5}">
                      <a16:colId xmlns:a16="http://schemas.microsoft.com/office/drawing/2014/main" val="209193524"/>
                    </a:ext>
                  </a:extLst>
                </a:gridCol>
                <a:gridCol w="1406668">
                  <a:extLst>
                    <a:ext uri="{9D8B030D-6E8A-4147-A177-3AD203B41FA5}">
                      <a16:colId xmlns:a16="http://schemas.microsoft.com/office/drawing/2014/main" val="1526412856"/>
                    </a:ext>
                  </a:extLst>
                </a:gridCol>
                <a:gridCol w="1606380">
                  <a:extLst>
                    <a:ext uri="{9D8B030D-6E8A-4147-A177-3AD203B41FA5}">
                      <a16:colId xmlns:a16="http://schemas.microsoft.com/office/drawing/2014/main" val="681969188"/>
                    </a:ext>
                  </a:extLst>
                </a:gridCol>
              </a:tblGrid>
              <a:tr h="236837">
                <a:tc>
                  <a:txBody>
                    <a:bodyPr/>
                    <a:lstStyle/>
                    <a:p>
                      <a:pPr marL="0" marR="0">
                        <a:buNone/>
                      </a:pPr>
                      <a:r>
                        <a:rPr lang="en-US" sz="2000" kern="0" dirty="0">
                          <a:effectLst/>
                        </a:rPr>
                        <a:t>Low Usage</a:t>
                      </a:r>
                      <a:endParaRPr lang="en-US" sz="2000" kern="100" dirty="0">
                        <a:effectLst/>
                        <a:latin typeface="Times New Roman" panose="02020603050405020304" pitchFamily="18" charset="0"/>
                        <a:ea typeface="Aptos" panose="020B0004020202020204" pitchFamily="34" charset="0"/>
                      </a:endParaRPr>
                    </a:p>
                  </a:txBody>
                  <a:tcPr marL="68580" marR="68580" marT="0" marB="0" anchor="b"/>
                </a:tc>
                <a:tc gridSpan="2">
                  <a:txBody>
                    <a:bodyPr/>
                    <a:lstStyle/>
                    <a:p>
                      <a:pPr marL="0" marR="0">
                        <a:buNone/>
                      </a:pPr>
                      <a:r>
                        <a:rPr lang="en-US" sz="2000" b="0" kern="0" dirty="0">
                          <a:effectLst/>
                        </a:rPr>
                        <a:t>2,500 gallons</a:t>
                      </a:r>
                      <a:endParaRPr lang="en-US" sz="2000" b="0" kern="100" dirty="0">
                        <a:effectLst/>
                        <a:latin typeface="Times New Roman" panose="02020603050405020304" pitchFamily="18" charset="0"/>
                        <a:ea typeface="Aptos" panose="020B0004020202020204" pitchFamily="34" charset="0"/>
                      </a:endParaRPr>
                    </a:p>
                  </a:txBody>
                  <a:tcPr marL="68580" marR="68580" marT="0" marB="0" anchor="b">
                    <a:solidFill>
                      <a:schemeClr val="accent1"/>
                    </a:solidFill>
                  </a:tcPr>
                </a:tc>
                <a:tc hMerge="1">
                  <a:txBody>
                    <a:bodyPr/>
                    <a:lstStyle/>
                    <a:p>
                      <a:endParaRPr lang="en-US"/>
                    </a:p>
                  </a:txBody>
                  <a:tcPr/>
                </a:tc>
                <a:tc>
                  <a:txBody>
                    <a:bodyPr/>
                    <a:lstStyle/>
                    <a:p>
                      <a:pPr>
                        <a:buNone/>
                      </a:pPr>
                      <a:endParaRPr lang="en-US" sz="2000" kern="100" dirty="0">
                        <a:effectLst/>
                        <a:latin typeface="Times New Roman" panose="02020603050405020304" pitchFamily="18" charset="0"/>
                      </a:endParaRPr>
                    </a:p>
                  </a:txBody>
                  <a:tcPr marL="68580" marR="68580" marT="0" marB="0" anchor="b">
                    <a:solidFill>
                      <a:schemeClr val="accent1"/>
                    </a:solidFill>
                  </a:tcPr>
                </a:tc>
                <a:extLst>
                  <a:ext uri="{0D108BD9-81ED-4DB2-BD59-A6C34878D82A}">
                    <a16:rowId xmlns:a16="http://schemas.microsoft.com/office/drawing/2014/main" val="2696187557"/>
                  </a:ext>
                </a:extLst>
              </a:tr>
              <a:tr h="236837">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a:effectLst/>
                        </a:rPr>
                        <a:t>Water</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a:effectLst/>
                        </a:rPr>
                        <a:t>Sewer</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dirty="0">
                          <a:effectLst/>
                        </a:rPr>
                        <a:t>Total</a:t>
                      </a:r>
                      <a:endParaRPr lang="en-US" sz="2000" kern="100" dirty="0">
                        <a:effectLst/>
                        <a:latin typeface="Times New Roman" panose="02020603050405020304" pitchFamily="18" charset="0"/>
                        <a:ea typeface="Aptos" panose="020B0004020202020204" pitchFamily="34" charset="0"/>
                      </a:endParaRPr>
                    </a:p>
                  </a:txBody>
                  <a:tcPr marL="68580" marR="68580" marT="0" marB="0" anchor="b"/>
                </a:tc>
                <a:extLst>
                  <a:ext uri="{0D108BD9-81ED-4DB2-BD59-A6C34878D82A}">
                    <a16:rowId xmlns:a16="http://schemas.microsoft.com/office/drawing/2014/main" val="2828760798"/>
                  </a:ext>
                </a:extLst>
              </a:tr>
              <a:tr h="236837">
                <a:tc>
                  <a:txBody>
                    <a:bodyPr/>
                    <a:lstStyle/>
                    <a:p>
                      <a:pPr marL="0" marR="0" algn="r">
                        <a:buNone/>
                      </a:pPr>
                      <a:r>
                        <a:rPr lang="en-US" sz="2000" kern="0" dirty="0">
                          <a:effectLst/>
                        </a:rPr>
                        <a:t>FY27 Rates</a:t>
                      </a:r>
                      <a:endParaRPr lang="en-US" sz="2000" kern="100" dirty="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a:effectLst/>
                        </a:rPr>
                        <a:t>$5.21</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a:effectLst/>
                        </a:rPr>
                        <a:t>$18.01</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dirty="0">
                          <a:effectLst/>
                        </a:rPr>
                        <a:t>$23.22</a:t>
                      </a:r>
                      <a:endParaRPr lang="en-US" sz="2000" kern="100" dirty="0">
                        <a:effectLst/>
                        <a:latin typeface="Times New Roman" panose="02020603050405020304" pitchFamily="18" charset="0"/>
                        <a:ea typeface="Aptos" panose="020B0004020202020204" pitchFamily="34" charset="0"/>
                      </a:endParaRPr>
                    </a:p>
                  </a:txBody>
                  <a:tcPr marL="68580" marR="68580" marT="0" marB="0" anchor="b"/>
                </a:tc>
                <a:extLst>
                  <a:ext uri="{0D108BD9-81ED-4DB2-BD59-A6C34878D82A}">
                    <a16:rowId xmlns:a16="http://schemas.microsoft.com/office/drawing/2014/main" val="4152035395"/>
                  </a:ext>
                </a:extLst>
              </a:tr>
              <a:tr h="236837">
                <a:tc>
                  <a:txBody>
                    <a:bodyPr/>
                    <a:lstStyle/>
                    <a:p>
                      <a:pPr marL="0" marR="0" algn="r">
                        <a:buNone/>
                      </a:pPr>
                      <a:r>
                        <a:rPr lang="en-US" sz="2000" kern="0" dirty="0">
                          <a:effectLst/>
                        </a:rPr>
                        <a:t>Proposed Rates</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2000" kern="0" dirty="0">
                          <a:effectLst/>
                        </a:rPr>
                        <a:t>$6.88</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2000" kern="0" dirty="0">
                          <a:effectLst/>
                        </a:rPr>
                        <a:t>$23.25</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2000" kern="0" dirty="0">
                          <a:effectLst/>
                        </a:rPr>
                        <a:t>$30.13</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740728455"/>
                  </a:ext>
                </a:extLst>
              </a:tr>
              <a:tr h="236837">
                <a:tc>
                  <a:txBody>
                    <a:bodyPr/>
                    <a:lstStyle/>
                    <a:p>
                      <a:pPr>
                        <a:buNone/>
                      </a:pPr>
                      <a:endParaRPr lang="en-US" sz="2000" kern="100" dirty="0">
                        <a:effectLst/>
                        <a:latin typeface="Times New Roman" panose="02020603050405020304" pitchFamily="18" charset="0"/>
                      </a:endParaRPr>
                    </a:p>
                  </a:txBody>
                  <a:tcPr marL="68580" marR="68580" marT="0" marB="0" anchor="b">
                    <a:lnL w="12700" cmpd="sng">
                      <a:noFill/>
                    </a:lnL>
                    <a:lnR w="12700" cmpd="sng">
                      <a:noFill/>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buNone/>
                      </a:pPr>
                      <a:endParaRPr lang="en-US" sz="2000" kern="100" dirty="0">
                        <a:effectLst/>
                        <a:latin typeface="Times New Roman" panose="02020603050405020304" pitchFamily="18" charset="0"/>
                      </a:endParaRPr>
                    </a:p>
                  </a:txBody>
                  <a:tcPr marL="68580" marR="68580" marT="0" marB="0" anchor="b">
                    <a:lnL w="12700" cmpd="sng">
                      <a:noFill/>
                    </a:lnL>
                    <a:lnR w="12700" cmpd="sng">
                      <a:noFill/>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buNone/>
                      </a:pPr>
                      <a:endParaRPr lang="en-US" sz="2000" kern="100" dirty="0">
                        <a:effectLst/>
                        <a:latin typeface="Times New Roman" panose="02020603050405020304" pitchFamily="18" charset="0"/>
                      </a:endParaRPr>
                    </a:p>
                  </a:txBody>
                  <a:tcPr marL="68580" marR="68580" marT="0" marB="0" anchor="b">
                    <a:lnL w="12700" cmpd="sng">
                      <a:noFill/>
                    </a:lnL>
                    <a:lnR w="12700" cmpd="sng">
                      <a:noFill/>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buNone/>
                      </a:pPr>
                      <a:endParaRPr lang="en-US" sz="2000" kern="100" dirty="0">
                        <a:effectLst/>
                        <a:latin typeface="Times New Roman" panose="02020603050405020304" pitchFamily="18" charset="0"/>
                      </a:endParaRPr>
                    </a:p>
                  </a:txBody>
                  <a:tcPr marL="68580" marR="68580" marT="0" marB="0" anchor="b">
                    <a:lnL w="12700" cmpd="sng">
                      <a:noFill/>
                    </a:lnL>
                    <a:lnR w="12700" cmpd="sng">
                      <a:noFill/>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90913898"/>
                  </a:ext>
                </a:extLst>
              </a:tr>
              <a:tr h="236837">
                <a:tc>
                  <a:txBody>
                    <a:bodyPr/>
                    <a:lstStyle/>
                    <a:p>
                      <a:pPr>
                        <a:buNone/>
                      </a:pPr>
                      <a:endParaRPr lang="en-US" sz="2000" kern="100" dirty="0">
                        <a:effectLst/>
                        <a:latin typeface="Times New Roman" panose="02020603050405020304" pitchFamily="18" charset="0"/>
                      </a:endParaRPr>
                    </a:p>
                  </a:txBody>
                  <a:tcPr marL="68580" marR="68580" marT="0" marB="0" anchor="b">
                    <a:lnL w="12700" cmpd="sng">
                      <a:noFill/>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2000" kern="100">
                        <a:effectLst/>
                        <a:latin typeface="Times New Roman" panose="02020603050405020304" pitchFamily="18" charset="0"/>
                      </a:endParaRPr>
                    </a:p>
                  </a:txBody>
                  <a:tcPr marL="68580" marR="68580" marT="0" marB="0" anchor="b">
                    <a:lnL w="12700" cmpd="sng">
                      <a:noFill/>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2000" kern="100">
                        <a:effectLst/>
                        <a:latin typeface="Times New Roman" panose="02020603050405020304" pitchFamily="18" charset="0"/>
                      </a:endParaRPr>
                    </a:p>
                  </a:txBody>
                  <a:tcPr marL="68580" marR="68580" marT="0" marB="0" anchor="b">
                    <a:lnL w="12700" cmpd="sng">
                      <a:noFill/>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2000" kern="100" dirty="0">
                        <a:effectLst/>
                        <a:latin typeface="Times New Roman" panose="02020603050405020304" pitchFamily="18" charset="0"/>
                      </a:endParaRPr>
                    </a:p>
                  </a:txBody>
                  <a:tcPr marL="68580" marR="68580" marT="0" marB="0" anchor="b">
                    <a:lnL w="12700" cmpd="sng">
                      <a:noFill/>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4152226"/>
                  </a:ext>
                </a:extLst>
              </a:tr>
              <a:tr h="248115">
                <a:tc>
                  <a:txBody>
                    <a:bodyPr/>
                    <a:lstStyle/>
                    <a:p>
                      <a:pPr marL="0" marR="0">
                        <a:buNone/>
                      </a:pPr>
                      <a:r>
                        <a:rPr lang="en-US" sz="2000" kern="0" dirty="0">
                          <a:effectLst/>
                        </a:rPr>
                        <a:t>Medium Usage</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T w="19050" cap="flat" cmpd="sng" algn="ctr">
                      <a:solidFill>
                        <a:schemeClr val="bg1"/>
                      </a:solidFill>
                      <a:prstDash val="solid"/>
                      <a:round/>
                      <a:headEnd type="none" w="med" len="med"/>
                      <a:tailEnd type="none" w="med" len="med"/>
                    </a:lnT>
                  </a:tcPr>
                </a:tc>
                <a:tc gridSpan="2">
                  <a:txBody>
                    <a:bodyPr/>
                    <a:lstStyle/>
                    <a:p>
                      <a:pPr marL="0" marR="0">
                        <a:buNone/>
                      </a:pPr>
                      <a:r>
                        <a:rPr lang="en-US" sz="2000" kern="0" dirty="0">
                          <a:solidFill>
                            <a:schemeClr val="bg1"/>
                          </a:solidFill>
                          <a:effectLst/>
                        </a:rPr>
                        <a:t>10,000 gallons</a:t>
                      </a:r>
                      <a:endParaRPr lang="en-US" sz="2000" kern="100" dirty="0">
                        <a:solidFill>
                          <a:schemeClr val="bg1"/>
                        </a:solidFill>
                        <a:effectLst/>
                        <a:latin typeface="Times New Roman" panose="02020603050405020304" pitchFamily="18" charset="0"/>
                        <a:ea typeface="Aptos" panose="020B0004020202020204" pitchFamily="34" charset="0"/>
                      </a:endParaRPr>
                    </a:p>
                  </a:txBody>
                  <a:tcPr marL="68580" marR="68580" marT="0" marB="0" anchor="b">
                    <a:lnT w="19050" cap="flat" cmpd="sng" algn="ctr">
                      <a:solidFill>
                        <a:schemeClr val="bg1"/>
                      </a:solidFill>
                      <a:prstDash val="solid"/>
                      <a:round/>
                      <a:headEnd type="none" w="med" len="med"/>
                      <a:tailEnd type="none" w="med" len="med"/>
                    </a:lnT>
                    <a:solidFill>
                      <a:schemeClr val="accent1"/>
                    </a:solidFill>
                  </a:tcPr>
                </a:tc>
                <a:tc hMerge="1">
                  <a:txBody>
                    <a:bodyPr/>
                    <a:lstStyle/>
                    <a:p>
                      <a:endParaRPr lang="en-US"/>
                    </a:p>
                  </a:txBody>
                  <a:tcPr/>
                </a:tc>
                <a:tc>
                  <a:txBody>
                    <a:bodyPr/>
                    <a:lstStyle/>
                    <a:p>
                      <a:pPr>
                        <a:buNone/>
                      </a:pPr>
                      <a:endParaRPr lang="en-US" sz="2000" kern="100" dirty="0">
                        <a:solidFill>
                          <a:schemeClr val="bg1"/>
                        </a:solidFill>
                        <a:effectLst/>
                        <a:latin typeface="Times New Roman" panose="02020603050405020304" pitchFamily="18" charset="0"/>
                      </a:endParaRPr>
                    </a:p>
                  </a:txBody>
                  <a:tcPr marL="68580" marR="68580" marT="0" marB="0" anchor="b">
                    <a:lnT w="19050" cap="flat" cmpd="sng" algn="ctr">
                      <a:solidFill>
                        <a:schemeClr val="bg1"/>
                      </a:solidFill>
                      <a:prstDash val="solid"/>
                      <a:round/>
                      <a:headEnd type="none" w="med" len="med"/>
                      <a:tailEnd type="none" w="med" len="med"/>
                    </a:lnT>
                    <a:solidFill>
                      <a:schemeClr val="accent1"/>
                    </a:solidFill>
                  </a:tcPr>
                </a:tc>
                <a:extLst>
                  <a:ext uri="{0D108BD9-81ED-4DB2-BD59-A6C34878D82A}">
                    <a16:rowId xmlns:a16="http://schemas.microsoft.com/office/drawing/2014/main" val="543465238"/>
                  </a:ext>
                </a:extLst>
              </a:tr>
              <a:tr h="236837">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a:effectLst/>
                        </a:rPr>
                        <a:t>Water</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dirty="0">
                          <a:effectLst/>
                        </a:rPr>
                        <a:t>Sewer</a:t>
                      </a:r>
                      <a:endParaRPr lang="en-US" sz="2000" kern="100" dirty="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dirty="0">
                          <a:effectLst/>
                        </a:rPr>
                        <a:t>Total</a:t>
                      </a:r>
                      <a:endParaRPr lang="en-US" sz="2000" kern="100" dirty="0">
                        <a:effectLst/>
                        <a:latin typeface="Times New Roman" panose="02020603050405020304" pitchFamily="18" charset="0"/>
                        <a:ea typeface="Aptos" panose="020B0004020202020204" pitchFamily="34" charset="0"/>
                      </a:endParaRPr>
                    </a:p>
                  </a:txBody>
                  <a:tcPr marL="68580" marR="68580" marT="0" marB="0" anchor="b"/>
                </a:tc>
                <a:extLst>
                  <a:ext uri="{0D108BD9-81ED-4DB2-BD59-A6C34878D82A}">
                    <a16:rowId xmlns:a16="http://schemas.microsoft.com/office/drawing/2014/main" val="4104825008"/>
                  </a:ext>
                </a:extLst>
              </a:tr>
              <a:tr h="236837">
                <a:tc>
                  <a:txBody>
                    <a:bodyPr/>
                    <a:lstStyle/>
                    <a:p>
                      <a:pPr marL="0" marR="0" algn="r">
                        <a:buNone/>
                      </a:pPr>
                      <a:r>
                        <a:rPr lang="en-US" sz="2000" kern="0">
                          <a:effectLst/>
                        </a:rPr>
                        <a:t>FY27 Rates</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a:effectLst/>
                        </a:rPr>
                        <a:t>$18.19 </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a:effectLst/>
                        </a:rPr>
                        <a:t>$62.41</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a:effectLst/>
                        </a:rPr>
                        <a:t>$80.60 </a:t>
                      </a:r>
                      <a:endParaRPr lang="en-US" sz="2000" kern="100">
                        <a:effectLst/>
                        <a:latin typeface="Times New Roman" panose="02020603050405020304" pitchFamily="18" charset="0"/>
                        <a:ea typeface="Aptos" panose="020B0004020202020204" pitchFamily="34" charset="0"/>
                      </a:endParaRPr>
                    </a:p>
                  </a:txBody>
                  <a:tcPr marL="68580" marR="68580" marT="0" marB="0" anchor="b"/>
                </a:tc>
                <a:extLst>
                  <a:ext uri="{0D108BD9-81ED-4DB2-BD59-A6C34878D82A}">
                    <a16:rowId xmlns:a16="http://schemas.microsoft.com/office/drawing/2014/main" val="923541032"/>
                  </a:ext>
                </a:extLst>
              </a:tr>
              <a:tr h="236837">
                <a:tc>
                  <a:txBody>
                    <a:bodyPr/>
                    <a:lstStyle/>
                    <a:p>
                      <a:pPr marL="0" marR="0" algn="r">
                        <a:buNone/>
                      </a:pPr>
                      <a:r>
                        <a:rPr lang="en-US" sz="2000" kern="0" dirty="0">
                          <a:effectLst/>
                        </a:rPr>
                        <a:t>Proposed Rates</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2000" kern="0" dirty="0">
                          <a:effectLst/>
                        </a:rPr>
                        <a:t>$27.50</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2000" kern="0" dirty="0">
                          <a:effectLst/>
                        </a:rPr>
                        <a:t>$93.00</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2000" kern="0" dirty="0">
                          <a:effectLst/>
                        </a:rPr>
                        <a:t>$120.50</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39369327"/>
                  </a:ext>
                </a:extLst>
              </a:tr>
              <a:tr h="236837">
                <a:tc>
                  <a:txBody>
                    <a:bodyPr/>
                    <a:lstStyle/>
                    <a:p>
                      <a:pPr>
                        <a:buNone/>
                      </a:pPr>
                      <a:endParaRPr lang="en-US" sz="2000" kern="100" dirty="0">
                        <a:effectLst/>
                        <a:latin typeface="Times New Roman" panose="02020603050405020304" pitchFamily="18" charset="0"/>
                      </a:endParaRPr>
                    </a:p>
                  </a:txBody>
                  <a:tcPr marL="68580" marR="68580" marT="0" marB="0" anchor="b">
                    <a:lnL w="12700" cmpd="sng">
                      <a:noFill/>
                    </a:lnL>
                    <a:lnR w="12700" cmpd="sng">
                      <a:noFill/>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buNone/>
                      </a:pPr>
                      <a:endParaRPr lang="en-US" sz="2000" kern="100" dirty="0">
                        <a:effectLst/>
                        <a:latin typeface="Times New Roman" panose="02020603050405020304" pitchFamily="18" charset="0"/>
                      </a:endParaRPr>
                    </a:p>
                  </a:txBody>
                  <a:tcPr marL="68580" marR="68580" marT="0" marB="0" anchor="b">
                    <a:lnL w="12700" cmpd="sng">
                      <a:noFill/>
                    </a:lnL>
                    <a:lnR w="12700" cmpd="sng">
                      <a:noFill/>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buNone/>
                      </a:pPr>
                      <a:endParaRPr lang="en-US" sz="2000" kern="100" dirty="0">
                        <a:effectLst/>
                        <a:latin typeface="Times New Roman" panose="02020603050405020304" pitchFamily="18" charset="0"/>
                      </a:endParaRPr>
                    </a:p>
                  </a:txBody>
                  <a:tcPr marL="68580" marR="68580" marT="0" marB="0" anchor="b">
                    <a:lnL w="12700" cmpd="sng">
                      <a:noFill/>
                    </a:lnL>
                    <a:lnR w="12700" cmpd="sng">
                      <a:noFill/>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buNone/>
                      </a:pPr>
                      <a:endParaRPr lang="en-US" sz="2000" kern="100" dirty="0">
                        <a:effectLst/>
                        <a:latin typeface="Times New Roman" panose="02020603050405020304" pitchFamily="18" charset="0"/>
                      </a:endParaRPr>
                    </a:p>
                  </a:txBody>
                  <a:tcPr marL="68580" marR="68580" marT="0" marB="0" anchor="b">
                    <a:lnL w="12700" cmpd="sng">
                      <a:noFill/>
                    </a:lnL>
                    <a:lnR w="12700" cmpd="sng">
                      <a:noFill/>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98296042"/>
                  </a:ext>
                </a:extLst>
              </a:tr>
              <a:tr h="236837">
                <a:tc>
                  <a:txBody>
                    <a:bodyPr/>
                    <a:lstStyle/>
                    <a:p>
                      <a:pPr>
                        <a:buNone/>
                      </a:pPr>
                      <a:endParaRPr lang="en-US" sz="2000" kern="100">
                        <a:effectLst/>
                        <a:latin typeface="Times New Roman" panose="02020603050405020304" pitchFamily="18" charset="0"/>
                      </a:endParaRPr>
                    </a:p>
                  </a:txBody>
                  <a:tcPr marL="68580" marR="68580" marT="0" marB="0" anchor="b">
                    <a:lnL w="12700" cmpd="sng">
                      <a:noFill/>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2000" kern="100">
                        <a:effectLst/>
                        <a:latin typeface="Times New Roman" panose="02020603050405020304" pitchFamily="18" charset="0"/>
                      </a:endParaRPr>
                    </a:p>
                  </a:txBody>
                  <a:tcPr marL="68580" marR="68580" marT="0" marB="0" anchor="b">
                    <a:lnL w="12700" cmpd="sng">
                      <a:noFill/>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2000" kern="100">
                        <a:effectLst/>
                        <a:latin typeface="Times New Roman" panose="02020603050405020304" pitchFamily="18" charset="0"/>
                      </a:endParaRPr>
                    </a:p>
                  </a:txBody>
                  <a:tcPr marL="68580" marR="68580" marT="0" marB="0" anchor="b">
                    <a:lnL w="12700" cmpd="sng">
                      <a:noFill/>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2000" kern="100" dirty="0">
                        <a:effectLst/>
                        <a:latin typeface="Times New Roman" panose="02020603050405020304" pitchFamily="18" charset="0"/>
                      </a:endParaRPr>
                    </a:p>
                  </a:txBody>
                  <a:tcPr marL="68580" marR="68580" marT="0" marB="0" anchor="b">
                    <a:lnL w="12700" cmpd="sng">
                      <a:noFill/>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11525325"/>
                  </a:ext>
                </a:extLst>
              </a:tr>
              <a:tr h="236837">
                <a:tc>
                  <a:txBody>
                    <a:bodyPr/>
                    <a:lstStyle/>
                    <a:p>
                      <a:pPr marL="0" marR="0">
                        <a:buNone/>
                      </a:pPr>
                      <a:r>
                        <a:rPr lang="en-US" sz="2000" kern="0" dirty="0">
                          <a:effectLst/>
                        </a:rPr>
                        <a:t>High Usage</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T w="19050" cap="flat" cmpd="sng" algn="ctr">
                      <a:solidFill>
                        <a:schemeClr val="bg1"/>
                      </a:solidFill>
                      <a:prstDash val="solid"/>
                      <a:round/>
                      <a:headEnd type="none" w="med" len="med"/>
                      <a:tailEnd type="none" w="med" len="med"/>
                    </a:lnT>
                  </a:tcPr>
                </a:tc>
                <a:tc gridSpan="2">
                  <a:txBody>
                    <a:bodyPr/>
                    <a:lstStyle/>
                    <a:p>
                      <a:pPr marL="0" marR="0">
                        <a:buNone/>
                      </a:pPr>
                      <a:r>
                        <a:rPr lang="en-US" sz="2000" kern="0" dirty="0">
                          <a:solidFill>
                            <a:schemeClr val="bg1"/>
                          </a:solidFill>
                          <a:effectLst/>
                        </a:rPr>
                        <a:t>10,000,000 gallons</a:t>
                      </a:r>
                      <a:endParaRPr lang="en-US" sz="2000" kern="100" dirty="0">
                        <a:solidFill>
                          <a:schemeClr val="bg1"/>
                        </a:solidFill>
                        <a:effectLst/>
                        <a:latin typeface="Times New Roman" panose="02020603050405020304" pitchFamily="18" charset="0"/>
                        <a:ea typeface="Aptos" panose="020B0004020202020204" pitchFamily="34" charset="0"/>
                      </a:endParaRPr>
                    </a:p>
                  </a:txBody>
                  <a:tcPr marL="68580" marR="68580" marT="0" marB="0" anchor="b">
                    <a:lnT w="19050" cap="flat" cmpd="sng" algn="ctr">
                      <a:solidFill>
                        <a:schemeClr val="bg1"/>
                      </a:solidFill>
                      <a:prstDash val="solid"/>
                      <a:round/>
                      <a:headEnd type="none" w="med" len="med"/>
                      <a:tailEnd type="none" w="med" len="med"/>
                    </a:lnT>
                    <a:solidFill>
                      <a:schemeClr val="accent1"/>
                    </a:solidFill>
                  </a:tcPr>
                </a:tc>
                <a:tc hMerge="1">
                  <a:txBody>
                    <a:bodyPr/>
                    <a:lstStyle/>
                    <a:p>
                      <a:endParaRPr lang="en-US"/>
                    </a:p>
                  </a:txBody>
                  <a:tcPr/>
                </a:tc>
                <a:tc>
                  <a:txBody>
                    <a:bodyPr/>
                    <a:lstStyle/>
                    <a:p>
                      <a:pPr>
                        <a:buNone/>
                      </a:pPr>
                      <a:endParaRPr lang="en-US" sz="2000" kern="100" dirty="0">
                        <a:effectLst/>
                        <a:latin typeface="Times New Roman" panose="02020603050405020304" pitchFamily="18" charset="0"/>
                      </a:endParaRPr>
                    </a:p>
                  </a:txBody>
                  <a:tcPr marL="68580" marR="68580" marT="0" marB="0" anchor="b">
                    <a:lnT w="19050" cap="flat" cmpd="sng" algn="ctr">
                      <a:solidFill>
                        <a:schemeClr val="bg1"/>
                      </a:solidFill>
                      <a:prstDash val="solid"/>
                      <a:round/>
                      <a:headEnd type="none" w="med" len="med"/>
                      <a:tailEnd type="none" w="med" len="med"/>
                    </a:lnT>
                    <a:solidFill>
                      <a:schemeClr val="accent1"/>
                    </a:solidFill>
                  </a:tcPr>
                </a:tc>
                <a:extLst>
                  <a:ext uri="{0D108BD9-81ED-4DB2-BD59-A6C34878D82A}">
                    <a16:rowId xmlns:a16="http://schemas.microsoft.com/office/drawing/2014/main" val="1298146788"/>
                  </a:ext>
                </a:extLst>
              </a:tr>
              <a:tr h="236837">
                <a:tc>
                  <a:txBody>
                    <a:bodyPr/>
                    <a:lstStyle/>
                    <a:p>
                      <a:pPr marL="0" marR="0">
                        <a:buNone/>
                      </a:pPr>
                      <a:r>
                        <a:rPr lang="en-US" sz="2000" kern="0">
                          <a:effectLst/>
                        </a:rPr>
                        <a:t> </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a:effectLst/>
                        </a:rPr>
                        <a:t>Water</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a:effectLst/>
                        </a:rPr>
                        <a:t>Sewer</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a:effectLst/>
                        </a:rPr>
                        <a:t>Total</a:t>
                      </a:r>
                      <a:endParaRPr lang="en-US" sz="2000" kern="100">
                        <a:effectLst/>
                        <a:latin typeface="Times New Roman" panose="02020603050405020304" pitchFamily="18" charset="0"/>
                        <a:ea typeface="Aptos" panose="020B0004020202020204" pitchFamily="34" charset="0"/>
                      </a:endParaRPr>
                    </a:p>
                  </a:txBody>
                  <a:tcPr marL="68580" marR="68580" marT="0" marB="0" anchor="b"/>
                </a:tc>
                <a:extLst>
                  <a:ext uri="{0D108BD9-81ED-4DB2-BD59-A6C34878D82A}">
                    <a16:rowId xmlns:a16="http://schemas.microsoft.com/office/drawing/2014/main" val="3586550875"/>
                  </a:ext>
                </a:extLst>
              </a:tr>
              <a:tr h="433074">
                <a:tc>
                  <a:txBody>
                    <a:bodyPr/>
                    <a:lstStyle/>
                    <a:p>
                      <a:pPr marL="0" marR="0" algn="r">
                        <a:buNone/>
                      </a:pPr>
                      <a:r>
                        <a:rPr lang="en-US" sz="2000" kern="0">
                          <a:effectLst/>
                        </a:rPr>
                        <a:t>FY27 Rates</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a:effectLst/>
                        </a:rPr>
                        <a:t>$21,296.44 </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a:effectLst/>
                        </a:rPr>
                        <a:t>$81,479.71</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ctr">
                        <a:buNone/>
                      </a:pPr>
                      <a:r>
                        <a:rPr lang="en-US" sz="2000" kern="0">
                          <a:effectLst/>
                        </a:rPr>
                        <a:t>$102,776.15 </a:t>
                      </a:r>
                      <a:endParaRPr lang="en-US" sz="2000" kern="100">
                        <a:effectLst/>
                        <a:latin typeface="Times New Roman" panose="02020603050405020304" pitchFamily="18" charset="0"/>
                        <a:ea typeface="Aptos" panose="020B0004020202020204" pitchFamily="34" charset="0"/>
                      </a:endParaRPr>
                    </a:p>
                  </a:txBody>
                  <a:tcPr marL="68580" marR="68580" marT="0" marB="0" anchor="b"/>
                </a:tc>
                <a:extLst>
                  <a:ext uri="{0D108BD9-81ED-4DB2-BD59-A6C34878D82A}">
                    <a16:rowId xmlns:a16="http://schemas.microsoft.com/office/drawing/2014/main" val="947643076"/>
                  </a:ext>
                </a:extLst>
              </a:tr>
              <a:tr h="433074">
                <a:tc>
                  <a:txBody>
                    <a:bodyPr/>
                    <a:lstStyle/>
                    <a:p>
                      <a:pPr marL="0" marR="0" algn="r">
                        <a:buNone/>
                      </a:pPr>
                      <a:r>
                        <a:rPr lang="en-US" sz="2000" kern="0" dirty="0">
                          <a:effectLst/>
                        </a:rPr>
                        <a:t>Proposed Rates</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2000" kern="0" dirty="0">
                          <a:effectLst/>
                        </a:rPr>
                        <a:t>$27,500.00</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2000" kern="0" dirty="0">
                          <a:effectLst/>
                        </a:rPr>
                        <a:t>$93,000.00</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2000" kern="0" dirty="0">
                          <a:effectLst/>
                        </a:rPr>
                        <a:t>$120,500.00</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54589284"/>
                  </a:ext>
                </a:extLst>
              </a:tr>
            </a:tbl>
          </a:graphicData>
        </a:graphic>
      </p:graphicFrame>
      <p:sp>
        <p:nvSpPr>
          <p:cNvPr id="4" name="TextBox 3">
            <a:extLst>
              <a:ext uri="{FF2B5EF4-FFF2-40B4-BE49-F238E27FC236}">
                <a16:creationId xmlns:a16="http://schemas.microsoft.com/office/drawing/2014/main" id="{EB2AAD22-ED96-96F8-ADD4-A190B55C3C03}"/>
              </a:ext>
            </a:extLst>
          </p:cNvPr>
          <p:cNvSpPr txBox="1"/>
          <p:nvPr/>
        </p:nvSpPr>
        <p:spPr>
          <a:xfrm>
            <a:off x="9251052" y="888087"/>
            <a:ext cx="1804120" cy="5478423"/>
          </a:xfrm>
          <a:prstGeom prst="rect">
            <a:avLst/>
          </a:prstGeom>
          <a:noFill/>
        </p:spPr>
        <p:txBody>
          <a:bodyPr wrap="square" rtlCol="0">
            <a:spAutoFit/>
          </a:bodyPr>
          <a:lstStyle/>
          <a:p>
            <a:pPr algn="ctr"/>
            <a:r>
              <a:rPr lang="en-US" sz="2500" b="1" dirty="0">
                <a:solidFill>
                  <a:schemeClr val="bg1"/>
                </a:solidFill>
                <a:latin typeface="Times New Roman" panose="02020603050405020304" pitchFamily="18" charset="0"/>
                <a:cs typeface="Times New Roman" panose="02020603050405020304" pitchFamily="18" charset="0"/>
              </a:rPr>
              <a:t>% Increase</a:t>
            </a:r>
          </a:p>
          <a:p>
            <a:pPr algn="ctr"/>
            <a:r>
              <a:rPr lang="en-US" sz="2500" dirty="0">
                <a:solidFill>
                  <a:schemeClr val="bg1"/>
                </a:solidFill>
                <a:latin typeface="Times New Roman" panose="02020603050405020304" pitchFamily="18" charset="0"/>
                <a:cs typeface="Times New Roman" panose="02020603050405020304" pitchFamily="18" charset="0"/>
              </a:rPr>
              <a:t>30%</a:t>
            </a:r>
          </a:p>
          <a:p>
            <a:pPr algn="ctr"/>
            <a:endParaRPr lang="en-US" sz="2500" dirty="0">
              <a:solidFill>
                <a:schemeClr val="bg1"/>
              </a:solidFill>
              <a:latin typeface="Times New Roman" panose="02020603050405020304" pitchFamily="18" charset="0"/>
              <a:cs typeface="Times New Roman" panose="02020603050405020304" pitchFamily="18" charset="0"/>
            </a:endParaRPr>
          </a:p>
          <a:p>
            <a:pPr algn="ctr"/>
            <a:endParaRPr lang="en-US" sz="2500" dirty="0">
              <a:solidFill>
                <a:schemeClr val="bg1"/>
              </a:solidFill>
              <a:latin typeface="Times New Roman" panose="02020603050405020304" pitchFamily="18" charset="0"/>
              <a:cs typeface="Times New Roman" panose="02020603050405020304" pitchFamily="18" charset="0"/>
            </a:endParaRPr>
          </a:p>
          <a:p>
            <a:pPr algn="ctr"/>
            <a:endParaRPr lang="en-US" sz="2500" dirty="0">
              <a:solidFill>
                <a:schemeClr val="bg1"/>
              </a:solidFill>
              <a:latin typeface="Times New Roman" panose="02020603050405020304" pitchFamily="18" charset="0"/>
              <a:cs typeface="Times New Roman" panose="02020603050405020304" pitchFamily="18" charset="0"/>
            </a:endParaRPr>
          </a:p>
          <a:p>
            <a:pPr algn="ctr"/>
            <a:endParaRPr lang="en-US" sz="2500" dirty="0">
              <a:solidFill>
                <a:schemeClr val="bg1"/>
              </a:solidFill>
              <a:latin typeface="Times New Roman" panose="02020603050405020304" pitchFamily="18" charset="0"/>
              <a:cs typeface="Times New Roman" panose="02020603050405020304" pitchFamily="18" charset="0"/>
            </a:endParaRPr>
          </a:p>
          <a:p>
            <a:pPr algn="ctr"/>
            <a:r>
              <a:rPr lang="en-US" sz="2500" dirty="0">
                <a:solidFill>
                  <a:schemeClr val="bg1"/>
                </a:solidFill>
                <a:latin typeface="Times New Roman" panose="02020603050405020304" pitchFamily="18" charset="0"/>
                <a:cs typeface="Times New Roman" panose="02020603050405020304" pitchFamily="18" charset="0"/>
              </a:rPr>
              <a:t>50%</a:t>
            </a:r>
          </a:p>
          <a:p>
            <a:pPr algn="ctr"/>
            <a:endParaRPr lang="en-US" sz="2500" dirty="0">
              <a:solidFill>
                <a:schemeClr val="bg1"/>
              </a:solidFill>
              <a:latin typeface="Times New Roman" panose="02020603050405020304" pitchFamily="18" charset="0"/>
              <a:cs typeface="Times New Roman" panose="02020603050405020304" pitchFamily="18" charset="0"/>
            </a:endParaRPr>
          </a:p>
          <a:p>
            <a:pPr algn="ctr"/>
            <a:endParaRPr lang="en-US" sz="2500" dirty="0">
              <a:solidFill>
                <a:schemeClr val="bg1"/>
              </a:solidFill>
              <a:latin typeface="Times New Roman" panose="02020603050405020304" pitchFamily="18" charset="0"/>
              <a:cs typeface="Times New Roman" panose="02020603050405020304" pitchFamily="18" charset="0"/>
            </a:endParaRPr>
          </a:p>
          <a:p>
            <a:pPr algn="ctr"/>
            <a:endParaRPr lang="en-US" sz="2500" dirty="0">
              <a:solidFill>
                <a:schemeClr val="bg1"/>
              </a:solidFill>
              <a:latin typeface="Times New Roman" panose="02020603050405020304" pitchFamily="18" charset="0"/>
              <a:cs typeface="Times New Roman" panose="02020603050405020304" pitchFamily="18" charset="0"/>
            </a:endParaRPr>
          </a:p>
          <a:p>
            <a:pPr algn="ctr"/>
            <a:endParaRPr lang="en-US" sz="2500" dirty="0">
              <a:solidFill>
                <a:schemeClr val="bg1"/>
              </a:solidFill>
              <a:latin typeface="Times New Roman" panose="02020603050405020304" pitchFamily="18" charset="0"/>
              <a:cs typeface="Times New Roman" panose="02020603050405020304" pitchFamily="18" charset="0"/>
            </a:endParaRPr>
          </a:p>
          <a:p>
            <a:pPr algn="ctr"/>
            <a:r>
              <a:rPr lang="en-US" sz="2500" dirty="0">
                <a:solidFill>
                  <a:schemeClr val="bg1"/>
                </a:solidFill>
                <a:latin typeface="Times New Roman" panose="02020603050405020304" pitchFamily="18" charset="0"/>
                <a:cs typeface="Times New Roman" panose="02020603050405020304" pitchFamily="18" charset="0"/>
              </a:rPr>
              <a:t>17%</a:t>
            </a:r>
          </a:p>
          <a:p>
            <a:pPr algn="ctr"/>
            <a:endParaRPr lang="en-US" sz="2500" dirty="0">
              <a:solidFill>
                <a:schemeClr val="bg1"/>
              </a:solidFill>
              <a:latin typeface="Times New Roman" panose="02020603050405020304" pitchFamily="18" charset="0"/>
              <a:cs typeface="Times New Roman" panose="02020603050405020304" pitchFamily="18" charset="0"/>
            </a:endParaRPr>
          </a:p>
          <a:p>
            <a:pPr algn="ctr"/>
            <a:endParaRPr lang="en-US" sz="25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57699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8184B9FA-C475-D784-6723-1111A21E7F07}"/>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9F7602B-E865-62BE-2777-88AE9E5603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sp>
        <p:nvSpPr>
          <p:cNvPr id="5" name="TextBox 4">
            <a:extLst>
              <a:ext uri="{FF2B5EF4-FFF2-40B4-BE49-F238E27FC236}">
                <a16:creationId xmlns:a16="http://schemas.microsoft.com/office/drawing/2014/main" id="{50A21203-C1AD-6A9B-0869-A94BC9C0FDB6}"/>
              </a:ext>
            </a:extLst>
          </p:cNvPr>
          <p:cNvSpPr txBox="1"/>
          <p:nvPr/>
        </p:nvSpPr>
        <p:spPr>
          <a:xfrm>
            <a:off x="817685" y="457200"/>
            <a:ext cx="9601200" cy="861774"/>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Current vs Proposed Rates </a:t>
            </a:r>
          </a:p>
        </p:txBody>
      </p:sp>
      <p:graphicFrame>
        <p:nvGraphicFramePr>
          <p:cNvPr id="2" name="Table 1">
            <a:extLst>
              <a:ext uri="{FF2B5EF4-FFF2-40B4-BE49-F238E27FC236}">
                <a16:creationId xmlns:a16="http://schemas.microsoft.com/office/drawing/2014/main" id="{16D48F2F-4024-B35C-12ED-4946F94E3E30}"/>
              </a:ext>
            </a:extLst>
          </p:cNvPr>
          <p:cNvGraphicFramePr>
            <a:graphicFrameLocks noGrp="1"/>
          </p:cNvGraphicFramePr>
          <p:nvPr/>
        </p:nvGraphicFramePr>
        <p:xfrm>
          <a:off x="675197" y="1435221"/>
          <a:ext cx="9419062" cy="4229661"/>
        </p:xfrm>
        <a:graphic>
          <a:graphicData uri="http://schemas.openxmlformats.org/drawingml/2006/table">
            <a:tbl>
              <a:tblPr firstRow="1" firstCol="1" bandRow="1">
                <a:tableStyleId>{5C22544A-7EE6-4342-B048-85BDC9FD1C3A}</a:tableStyleId>
              </a:tblPr>
              <a:tblGrid>
                <a:gridCol w="2263586">
                  <a:extLst>
                    <a:ext uri="{9D8B030D-6E8A-4147-A177-3AD203B41FA5}">
                      <a16:colId xmlns:a16="http://schemas.microsoft.com/office/drawing/2014/main" val="3271428197"/>
                    </a:ext>
                  </a:extLst>
                </a:gridCol>
                <a:gridCol w="1700513">
                  <a:extLst>
                    <a:ext uri="{9D8B030D-6E8A-4147-A177-3AD203B41FA5}">
                      <a16:colId xmlns:a16="http://schemas.microsoft.com/office/drawing/2014/main" val="3305464372"/>
                    </a:ext>
                  </a:extLst>
                </a:gridCol>
                <a:gridCol w="1376969">
                  <a:extLst>
                    <a:ext uri="{9D8B030D-6E8A-4147-A177-3AD203B41FA5}">
                      <a16:colId xmlns:a16="http://schemas.microsoft.com/office/drawing/2014/main" val="748109228"/>
                    </a:ext>
                  </a:extLst>
                </a:gridCol>
                <a:gridCol w="1398494">
                  <a:extLst>
                    <a:ext uri="{9D8B030D-6E8A-4147-A177-3AD203B41FA5}">
                      <a16:colId xmlns:a16="http://schemas.microsoft.com/office/drawing/2014/main" val="2999105863"/>
                    </a:ext>
                  </a:extLst>
                </a:gridCol>
                <a:gridCol w="1694329">
                  <a:extLst>
                    <a:ext uri="{9D8B030D-6E8A-4147-A177-3AD203B41FA5}">
                      <a16:colId xmlns:a16="http://schemas.microsoft.com/office/drawing/2014/main" val="1102135922"/>
                    </a:ext>
                  </a:extLst>
                </a:gridCol>
                <a:gridCol w="985171">
                  <a:extLst>
                    <a:ext uri="{9D8B030D-6E8A-4147-A177-3AD203B41FA5}">
                      <a16:colId xmlns:a16="http://schemas.microsoft.com/office/drawing/2014/main" val="1256705456"/>
                    </a:ext>
                  </a:extLst>
                </a:gridCol>
              </a:tblGrid>
              <a:tr h="69668">
                <a:tc>
                  <a:txBody>
                    <a:bodyPr/>
                    <a:lstStyle/>
                    <a:p>
                      <a:pPr marL="0" marR="0">
                        <a:buNone/>
                      </a:pPr>
                      <a:r>
                        <a:rPr lang="en-US" sz="2000" kern="0" dirty="0">
                          <a:effectLst/>
                        </a:rPr>
                        <a:t>Existing FY27 Rates</a:t>
                      </a:r>
                      <a:endParaRPr lang="en-US" sz="2000" kern="100" dirty="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&lt;3000 gallons</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3000 - 5000</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5000 - 8000</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80000 - 25000</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&gt;25000</a:t>
                      </a:r>
                      <a:endParaRPr lang="en-US" sz="2000" kern="100">
                        <a:effectLst/>
                        <a:latin typeface="Times New Roman" panose="02020603050405020304" pitchFamily="18" charset="0"/>
                        <a:ea typeface="Aptos" panose="020B0004020202020204" pitchFamily="34" charset="0"/>
                      </a:endParaRPr>
                    </a:p>
                  </a:txBody>
                  <a:tcPr marL="68580" marR="68580" marT="0" marB="0" anchor="b"/>
                </a:tc>
                <a:extLst>
                  <a:ext uri="{0D108BD9-81ED-4DB2-BD59-A6C34878D82A}">
                    <a16:rowId xmlns:a16="http://schemas.microsoft.com/office/drawing/2014/main" val="1621895540"/>
                  </a:ext>
                </a:extLst>
              </a:tr>
              <a:tr h="402229">
                <a:tc>
                  <a:txBody>
                    <a:bodyPr/>
                    <a:lstStyle/>
                    <a:p>
                      <a:pPr marL="0" marR="0">
                        <a:buNone/>
                      </a:pPr>
                      <a:r>
                        <a:rPr lang="en-US" sz="2000" kern="0" dirty="0">
                          <a:effectLst/>
                        </a:rPr>
                        <a:t>Water</a:t>
                      </a:r>
                      <a:endParaRPr lang="en-US" sz="2000" kern="100" dirty="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$5.21</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$1.54</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$1.90</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$2.10</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$2.13</a:t>
                      </a:r>
                      <a:endParaRPr lang="en-US" sz="2000" kern="100">
                        <a:effectLst/>
                        <a:latin typeface="Times New Roman" panose="02020603050405020304" pitchFamily="18" charset="0"/>
                        <a:ea typeface="Aptos" panose="020B0004020202020204" pitchFamily="34" charset="0"/>
                      </a:endParaRPr>
                    </a:p>
                  </a:txBody>
                  <a:tcPr marL="68580" marR="68580" marT="0" marB="0" anchor="b"/>
                </a:tc>
                <a:extLst>
                  <a:ext uri="{0D108BD9-81ED-4DB2-BD59-A6C34878D82A}">
                    <a16:rowId xmlns:a16="http://schemas.microsoft.com/office/drawing/2014/main" val="4289964226"/>
                  </a:ext>
                </a:extLst>
              </a:tr>
              <a:tr h="402229">
                <a:tc>
                  <a:txBody>
                    <a:bodyPr/>
                    <a:lstStyle/>
                    <a:p>
                      <a:pPr marL="0" marR="0">
                        <a:buNone/>
                      </a:pPr>
                      <a:r>
                        <a:rPr lang="en-US" sz="2000" kern="0">
                          <a:effectLst/>
                        </a:rPr>
                        <a:t>Sewer</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$9.76</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$3.26</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$4.03</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$4.27</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$4.22</a:t>
                      </a:r>
                      <a:endParaRPr lang="en-US" sz="2000" kern="100">
                        <a:effectLst/>
                        <a:latin typeface="Times New Roman" panose="02020603050405020304" pitchFamily="18" charset="0"/>
                        <a:ea typeface="Aptos" panose="020B0004020202020204" pitchFamily="34" charset="0"/>
                      </a:endParaRPr>
                    </a:p>
                  </a:txBody>
                  <a:tcPr marL="68580" marR="68580" marT="0" marB="0" anchor="b"/>
                </a:tc>
                <a:extLst>
                  <a:ext uri="{0D108BD9-81ED-4DB2-BD59-A6C34878D82A}">
                    <a16:rowId xmlns:a16="http://schemas.microsoft.com/office/drawing/2014/main" val="1657456844"/>
                  </a:ext>
                </a:extLst>
              </a:tr>
              <a:tr h="402229">
                <a:tc>
                  <a:txBody>
                    <a:bodyPr/>
                    <a:lstStyle/>
                    <a:p>
                      <a:pPr marL="0" marR="0">
                        <a:buNone/>
                      </a:pPr>
                      <a:r>
                        <a:rPr lang="en-US" sz="2000" kern="0">
                          <a:effectLst/>
                        </a:rPr>
                        <a:t>HCUA</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$3.80</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buNone/>
                      </a:pPr>
                      <a:r>
                        <a:rPr lang="en-US" sz="2000" kern="0">
                          <a:effectLst/>
                        </a:rPr>
                        <a:t> </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buNone/>
                      </a:pPr>
                      <a:r>
                        <a:rPr lang="en-US" sz="2000" kern="0">
                          <a:effectLst/>
                        </a:rPr>
                        <a:t> </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buNone/>
                      </a:pPr>
                      <a:r>
                        <a:rPr lang="en-US" sz="2000" kern="0">
                          <a:effectLst/>
                        </a:rPr>
                        <a:t> </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tc>
                <a:extLst>
                  <a:ext uri="{0D108BD9-81ED-4DB2-BD59-A6C34878D82A}">
                    <a16:rowId xmlns:a16="http://schemas.microsoft.com/office/drawing/2014/main" val="2344174315"/>
                  </a:ext>
                </a:extLst>
              </a:tr>
              <a:tr h="402229">
                <a:tc>
                  <a:txBody>
                    <a:bodyPr/>
                    <a:lstStyle/>
                    <a:p>
                      <a:pPr marL="0" marR="0">
                        <a:buNone/>
                      </a:pPr>
                      <a:r>
                        <a:rPr lang="en-US" sz="2000" kern="0" dirty="0">
                          <a:effectLst/>
                        </a:rPr>
                        <a:t>HCUA Reduction</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lgn="r">
                        <a:buNone/>
                      </a:pPr>
                      <a:r>
                        <a:rPr lang="en-US" sz="2000" kern="0" dirty="0">
                          <a:effectLst/>
                        </a:rPr>
                        <a:t>-$0.50</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901027981"/>
                  </a:ext>
                </a:extLst>
              </a:tr>
              <a:tr h="402229">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01605760"/>
                  </a:ext>
                </a:extLst>
              </a:tr>
              <a:tr h="402229">
                <a:tc>
                  <a:txBody>
                    <a:bodyPr/>
                    <a:lstStyle/>
                    <a:p>
                      <a:pPr marL="0" marR="0">
                        <a:buNone/>
                      </a:pPr>
                      <a:r>
                        <a:rPr lang="en-US" sz="2000" kern="0" dirty="0">
                          <a:effectLst/>
                        </a:rPr>
                        <a:t>Proposed Rates</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T w="19050" cap="flat" cmpd="sng" algn="ctr">
                      <a:solidFill>
                        <a:schemeClr val="bg1"/>
                      </a:solidFill>
                      <a:prstDash val="solid"/>
                      <a:round/>
                      <a:headEnd type="none" w="med" len="med"/>
                      <a:tailEnd type="none" w="med" len="med"/>
                    </a:lnT>
                  </a:tcPr>
                </a:tc>
                <a:tc>
                  <a:txBody>
                    <a:bodyPr/>
                    <a:lstStyle/>
                    <a:p>
                      <a:pPr marL="0" marR="0" algn="r">
                        <a:buNone/>
                      </a:pPr>
                      <a:r>
                        <a:rPr lang="en-US" sz="2000" kern="0" dirty="0">
                          <a:effectLst/>
                        </a:rPr>
                        <a:t>&lt;2000 gallons</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T w="19050" cap="flat" cmpd="sng" algn="ctr">
                      <a:solidFill>
                        <a:schemeClr val="bg1"/>
                      </a:solidFill>
                      <a:prstDash val="solid"/>
                      <a:round/>
                      <a:headEnd type="none" w="med" len="med"/>
                      <a:tailEnd type="none" w="med" len="med"/>
                    </a:lnT>
                  </a:tcPr>
                </a:tc>
                <a:tc>
                  <a:txBody>
                    <a:bodyPr/>
                    <a:lstStyle/>
                    <a:p>
                      <a:pPr marL="0" marR="0" algn="r">
                        <a:buNone/>
                      </a:pPr>
                      <a:r>
                        <a:rPr lang="en-US" sz="2000" kern="0" dirty="0">
                          <a:effectLst/>
                        </a:rPr>
                        <a:t>&gt;2000</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T w="19050" cap="flat" cmpd="sng" algn="ctr">
                      <a:solidFill>
                        <a:schemeClr val="bg1"/>
                      </a:solidFill>
                      <a:prstDash val="solid"/>
                      <a:round/>
                      <a:headEnd type="none" w="med" len="med"/>
                      <a:tailEnd type="none" w="med" len="med"/>
                    </a:lnT>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T w="19050" cap="flat" cmpd="sng" algn="ctr">
                      <a:solidFill>
                        <a:schemeClr val="bg1"/>
                      </a:solidFill>
                      <a:prstDash val="solid"/>
                      <a:round/>
                      <a:headEnd type="none" w="med" len="med"/>
                      <a:tailEnd type="none" w="med" len="med"/>
                    </a:lnT>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T w="19050" cap="flat" cmpd="sng" algn="ctr">
                      <a:solidFill>
                        <a:schemeClr val="bg1"/>
                      </a:solidFill>
                      <a:prstDash val="solid"/>
                      <a:round/>
                      <a:headEnd type="none" w="med" len="med"/>
                      <a:tailEnd type="none" w="med" len="med"/>
                    </a:lnT>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T w="1905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405333244"/>
                  </a:ext>
                </a:extLst>
              </a:tr>
              <a:tr h="402229">
                <a:tc>
                  <a:txBody>
                    <a:bodyPr/>
                    <a:lstStyle/>
                    <a:p>
                      <a:pPr marL="0" marR="0">
                        <a:buNone/>
                      </a:pPr>
                      <a:r>
                        <a:rPr lang="en-US" sz="2000" kern="0">
                          <a:effectLst/>
                        </a:rPr>
                        <a:t>Water</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dirty="0">
                          <a:effectLst/>
                        </a:rPr>
                        <a:t>$5.50</a:t>
                      </a:r>
                      <a:endParaRPr lang="en-US" sz="2000" kern="100" dirty="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$2.75</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buNone/>
                      </a:pPr>
                      <a:r>
                        <a:rPr lang="en-US" sz="2000" kern="0">
                          <a:effectLst/>
                        </a:rPr>
                        <a:t> </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buNone/>
                      </a:pPr>
                      <a:r>
                        <a:rPr lang="en-US" sz="2000" kern="0">
                          <a:effectLst/>
                        </a:rPr>
                        <a:t> </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buNone/>
                      </a:pPr>
                      <a:r>
                        <a:rPr lang="en-US" sz="2000" kern="0">
                          <a:effectLst/>
                        </a:rPr>
                        <a:t> </a:t>
                      </a:r>
                      <a:endParaRPr lang="en-US" sz="2000" kern="100">
                        <a:effectLst/>
                        <a:latin typeface="Times New Roman" panose="02020603050405020304" pitchFamily="18" charset="0"/>
                        <a:ea typeface="Aptos" panose="020B0004020202020204" pitchFamily="34" charset="0"/>
                      </a:endParaRPr>
                    </a:p>
                  </a:txBody>
                  <a:tcPr marL="68580" marR="68580" marT="0" marB="0" anchor="b"/>
                </a:tc>
                <a:extLst>
                  <a:ext uri="{0D108BD9-81ED-4DB2-BD59-A6C34878D82A}">
                    <a16:rowId xmlns:a16="http://schemas.microsoft.com/office/drawing/2014/main" val="159359041"/>
                  </a:ext>
                </a:extLst>
              </a:tr>
              <a:tr h="402229">
                <a:tc>
                  <a:txBody>
                    <a:bodyPr/>
                    <a:lstStyle/>
                    <a:p>
                      <a:pPr marL="0" marR="0">
                        <a:buNone/>
                      </a:pPr>
                      <a:r>
                        <a:rPr lang="en-US" sz="2000" kern="0" dirty="0">
                          <a:effectLst/>
                        </a:rPr>
                        <a:t>Sewer</a:t>
                      </a:r>
                      <a:endParaRPr lang="en-US" sz="2000" kern="100" dirty="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$11.00</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r>
                        <a:rPr lang="en-US" sz="2000" kern="0">
                          <a:effectLst/>
                        </a:rPr>
                        <a:t>$5.50</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buNone/>
                      </a:pPr>
                      <a:r>
                        <a:rPr lang="en-US" sz="2000" kern="0">
                          <a:effectLst/>
                        </a:rPr>
                        <a:t> </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buNone/>
                      </a:pPr>
                      <a:r>
                        <a:rPr lang="en-US" sz="2000" kern="0">
                          <a:effectLst/>
                        </a:rPr>
                        <a:t> </a:t>
                      </a: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buNone/>
                      </a:pPr>
                      <a:r>
                        <a:rPr lang="en-US" sz="2000" kern="0">
                          <a:effectLst/>
                        </a:rPr>
                        <a:t> </a:t>
                      </a:r>
                      <a:endParaRPr lang="en-US" sz="2000" kern="100">
                        <a:effectLst/>
                        <a:latin typeface="Times New Roman" panose="02020603050405020304" pitchFamily="18" charset="0"/>
                        <a:ea typeface="Aptos" panose="020B0004020202020204" pitchFamily="34" charset="0"/>
                      </a:endParaRPr>
                    </a:p>
                  </a:txBody>
                  <a:tcPr marL="68580" marR="68580" marT="0" marB="0" anchor="b"/>
                </a:tc>
                <a:extLst>
                  <a:ext uri="{0D108BD9-81ED-4DB2-BD59-A6C34878D82A}">
                    <a16:rowId xmlns:a16="http://schemas.microsoft.com/office/drawing/2014/main" val="3545923695"/>
                  </a:ext>
                </a:extLst>
              </a:tr>
              <a:tr h="0">
                <a:tc>
                  <a:txBody>
                    <a:bodyPr/>
                    <a:lstStyle/>
                    <a:p>
                      <a:pPr marL="0" marR="0">
                        <a:buNone/>
                      </a:pPr>
                      <a:endParaRPr lang="en-US" sz="2000" kern="100" dirty="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lgn="r">
                        <a:buNone/>
                      </a:pP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buNone/>
                      </a:pP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buNone/>
                      </a:pPr>
                      <a:endParaRPr lang="en-US" sz="2000" kern="100">
                        <a:effectLst/>
                        <a:latin typeface="Times New Roman" panose="02020603050405020304" pitchFamily="18" charset="0"/>
                        <a:ea typeface="Aptos" panose="020B0004020202020204" pitchFamily="34" charset="0"/>
                      </a:endParaRPr>
                    </a:p>
                  </a:txBody>
                  <a:tcPr marL="68580" marR="68580" marT="0" marB="0" anchor="b"/>
                </a:tc>
                <a:tc>
                  <a:txBody>
                    <a:bodyPr/>
                    <a:lstStyle/>
                    <a:p>
                      <a:pPr marL="0" marR="0">
                        <a:buNone/>
                      </a:pPr>
                      <a:endParaRPr lang="en-US" sz="2000" kern="100" dirty="0">
                        <a:effectLst/>
                        <a:latin typeface="Times New Roman" panose="02020603050405020304" pitchFamily="18" charset="0"/>
                        <a:ea typeface="Aptos" panose="020B0004020202020204" pitchFamily="34" charset="0"/>
                      </a:endParaRPr>
                    </a:p>
                  </a:txBody>
                  <a:tcPr marL="68580" marR="68580" marT="0" marB="0" anchor="b"/>
                </a:tc>
                <a:extLst>
                  <a:ext uri="{0D108BD9-81ED-4DB2-BD59-A6C34878D82A}">
                    <a16:rowId xmlns:a16="http://schemas.microsoft.com/office/drawing/2014/main" val="3675578612"/>
                  </a:ext>
                </a:extLst>
              </a:tr>
              <a:tr h="402229">
                <a:tc>
                  <a:txBody>
                    <a:bodyPr/>
                    <a:lstStyle/>
                    <a:p>
                      <a:pPr marL="0" marR="0">
                        <a:buNone/>
                      </a:pPr>
                      <a:r>
                        <a:rPr lang="en-US" sz="2000" kern="0" dirty="0">
                          <a:effectLst/>
                        </a:rPr>
                        <a:t>HCUA</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lgn="r">
                        <a:buNone/>
                      </a:pPr>
                      <a:r>
                        <a:rPr lang="en-US" sz="2000" kern="0" dirty="0">
                          <a:effectLst/>
                        </a:rPr>
                        <a:t>$3.80</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tc>
                  <a:txBody>
                    <a:bodyPr/>
                    <a:lstStyle/>
                    <a:p>
                      <a:pPr marL="0" marR="0">
                        <a:buNone/>
                      </a:pPr>
                      <a:r>
                        <a:rPr lang="en-US" sz="2000" kern="0" dirty="0">
                          <a:effectLst/>
                        </a:rPr>
                        <a:t> </a:t>
                      </a:r>
                      <a:endParaRPr lang="en-US" sz="2000" kern="100" dirty="0">
                        <a:effectLst/>
                        <a:latin typeface="Times New Roman" panose="02020603050405020304" pitchFamily="18" charset="0"/>
                        <a:ea typeface="Aptos" panose="020B0004020202020204" pitchFamily="34" charset="0"/>
                      </a:endParaRPr>
                    </a:p>
                  </a:txBody>
                  <a:tcPr marL="68580" marR="68580" marT="0" marB="0" anchor="b">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311783660"/>
                  </a:ext>
                </a:extLst>
              </a:tr>
            </a:tbl>
          </a:graphicData>
        </a:graphic>
      </p:graphicFrame>
    </p:spTree>
    <p:extLst>
      <p:ext uri="{BB962C8B-B14F-4D97-AF65-F5344CB8AC3E}">
        <p14:creationId xmlns:p14="http://schemas.microsoft.com/office/powerpoint/2010/main" val="5591618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5A8B66E-73EA-4686-9C56-C3F1A46DB1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sp>
        <p:nvSpPr>
          <p:cNvPr id="5" name="TextBox 4">
            <a:extLst>
              <a:ext uri="{FF2B5EF4-FFF2-40B4-BE49-F238E27FC236}">
                <a16:creationId xmlns:a16="http://schemas.microsoft.com/office/drawing/2014/main" id="{E40C8E50-549E-429B-AFB3-5D2FEF3F7776}"/>
              </a:ext>
            </a:extLst>
          </p:cNvPr>
          <p:cNvSpPr txBox="1"/>
          <p:nvPr/>
        </p:nvSpPr>
        <p:spPr>
          <a:xfrm>
            <a:off x="625179" y="60158"/>
            <a:ext cx="9601200" cy="861774"/>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Local Rate Comparison</a:t>
            </a:r>
          </a:p>
        </p:txBody>
      </p:sp>
      <p:graphicFrame>
        <p:nvGraphicFramePr>
          <p:cNvPr id="2" name="Table 1">
            <a:extLst>
              <a:ext uri="{FF2B5EF4-FFF2-40B4-BE49-F238E27FC236}">
                <a16:creationId xmlns:a16="http://schemas.microsoft.com/office/drawing/2014/main" id="{87BA599D-04A2-0023-E2BF-41E54CB9EA37}"/>
              </a:ext>
            </a:extLst>
          </p:cNvPr>
          <p:cNvGraphicFramePr>
            <a:graphicFrameLocks noGrp="1"/>
          </p:cNvGraphicFramePr>
          <p:nvPr>
            <p:extLst>
              <p:ext uri="{D42A27DB-BD31-4B8C-83A1-F6EECF244321}">
                <p14:modId xmlns:p14="http://schemas.microsoft.com/office/powerpoint/2010/main" val="16502999"/>
              </p:ext>
            </p:extLst>
          </p:nvPr>
        </p:nvGraphicFramePr>
        <p:xfrm>
          <a:off x="1325790" y="1003494"/>
          <a:ext cx="3390126" cy="5608320"/>
        </p:xfrm>
        <a:graphic>
          <a:graphicData uri="http://schemas.openxmlformats.org/drawingml/2006/table">
            <a:tbl>
              <a:tblPr firstRow="1" firstCol="1" bandRow="1">
                <a:tableStyleId>{5C22544A-7EE6-4342-B048-85BDC9FD1C3A}</a:tableStyleId>
              </a:tblPr>
              <a:tblGrid>
                <a:gridCol w="929190">
                  <a:extLst>
                    <a:ext uri="{9D8B030D-6E8A-4147-A177-3AD203B41FA5}">
                      <a16:colId xmlns:a16="http://schemas.microsoft.com/office/drawing/2014/main" val="3189977367"/>
                    </a:ext>
                  </a:extLst>
                </a:gridCol>
                <a:gridCol w="850142">
                  <a:extLst>
                    <a:ext uri="{9D8B030D-6E8A-4147-A177-3AD203B41FA5}">
                      <a16:colId xmlns:a16="http://schemas.microsoft.com/office/drawing/2014/main" val="1710914815"/>
                    </a:ext>
                  </a:extLst>
                </a:gridCol>
                <a:gridCol w="805397">
                  <a:extLst>
                    <a:ext uri="{9D8B030D-6E8A-4147-A177-3AD203B41FA5}">
                      <a16:colId xmlns:a16="http://schemas.microsoft.com/office/drawing/2014/main" val="3237343929"/>
                    </a:ext>
                  </a:extLst>
                </a:gridCol>
                <a:gridCol w="805397">
                  <a:extLst>
                    <a:ext uri="{9D8B030D-6E8A-4147-A177-3AD203B41FA5}">
                      <a16:colId xmlns:a16="http://schemas.microsoft.com/office/drawing/2014/main" val="1679251331"/>
                    </a:ext>
                  </a:extLst>
                </a:gridCol>
              </a:tblGrid>
              <a:tr h="171117">
                <a:tc gridSpan="4">
                  <a:txBody>
                    <a:bodyPr/>
                    <a:lstStyle/>
                    <a:p>
                      <a:pPr marL="0" marR="0">
                        <a:buNone/>
                      </a:pPr>
                      <a:r>
                        <a:rPr lang="en-US" sz="1600" kern="0" dirty="0">
                          <a:effectLst/>
                        </a:rPr>
                        <a:t>Biloxi</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hMerge="1">
                  <a:txBody>
                    <a:bodyPr/>
                    <a:lstStyle/>
                    <a:p>
                      <a:pPr>
                        <a:buNone/>
                      </a:pPr>
                      <a:endParaRPr lang="en-US" sz="1600" kern="100" dirty="0">
                        <a:effectLst/>
                        <a:latin typeface="Times New Roman" panose="02020603050405020304" pitchFamily="18" charset="0"/>
                      </a:endParaRPr>
                    </a:p>
                  </a:txBody>
                  <a:tcPr marL="27747" marR="27747" marT="0" marB="0" anchor="b"/>
                </a:tc>
                <a:tc hMerge="1">
                  <a:txBody>
                    <a:bodyPr/>
                    <a:lstStyle/>
                    <a:p>
                      <a:pPr>
                        <a:buNone/>
                      </a:pPr>
                      <a:endParaRPr lang="en-US" sz="1600" kern="100" dirty="0">
                        <a:effectLst/>
                        <a:latin typeface="Times New Roman" panose="02020603050405020304" pitchFamily="18" charset="0"/>
                      </a:endParaRPr>
                    </a:p>
                  </a:txBody>
                  <a:tcPr marL="27747" marR="27747" marT="0" marB="0" anchor="b"/>
                </a:tc>
                <a:tc hMerge="1">
                  <a:txBody>
                    <a:bodyPr/>
                    <a:lstStyle/>
                    <a:p>
                      <a:pPr>
                        <a:buNone/>
                      </a:pPr>
                      <a:endParaRPr lang="en-US" sz="1600" kern="100" dirty="0">
                        <a:effectLst/>
                        <a:latin typeface="Times New Roman" panose="02020603050405020304" pitchFamily="18" charset="0"/>
                      </a:endParaRPr>
                    </a:p>
                  </a:txBody>
                  <a:tcPr marL="27747" marR="27747" marT="0" marB="0" anchor="b"/>
                </a:tc>
                <a:extLst>
                  <a:ext uri="{0D108BD9-81ED-4DB2-BD59-A6C34878D82A}">
                    <a16:rowId xmlns:a16="http://schemas.microsoft.com/office/drawing/2014/main" val="2542193794"/>
                  </a:ext>
                </a:extLst>
              </a:tr>
              <a:tr h="171117">
                <a:tc>
                  <a:txBody>
                    <a:bodyPr/>
                    <a:lstStyle/>
                    <a:p>
                      <a:pPr marL="0" marR="0">
                        <a:buNone/>
                      </a:pPr>
                      <a:r>
                        <a:rPr lang="en-US" sz="1600" kern="0">
                          <a:effectLst/>
                        </a:rPr>
                        <a:t>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Water</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Sewer</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Total</a:t>
                      </a:r>
                      <a:endParaRPr lang="en-US" sz="1600" kern="10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3857503186"/>
                  </a:ext>
                </a:extLst>
              </a:tr>
              <a:tr h="171117">
                <a:tc>
                  <a:txBody>
                    <a:bodyPr/>
                    <a:lstStyle/>
                    <a:p>
                      <a:pPr marL="0" marR="0" algn="r">
                        <a:buNone/>
                      </a:pPr>
                      <a:r>
                        <a:rPr lang="en-US" sz="1600" kern="0">
                          <a:effectLst/>
                        </a:rPr>
                        <a:t>2500 gal</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$6.88</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$23.25</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$30.13</a:t>
                      </a:r>
                      <a:endParaRPr lang="en-US" sz="1600" kern="10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583204038"/>
                  </a:ext>
                </a:extLst>
              </a:tr>
              <a:tr h="171117">
                <a:tc>
                  <a:txBody>
                    <a:bodyPr/>
                    <a:lstStyle/>
                    <a:p>
                      <a:pPr marL="0" marR="0" algn="r">
                        <a:buNone/>
                      </a:pPr>
                      <a:r>
                        <a:rPr lang="en-US" sz="1600" kern="0">
                          <a:effectLst/>
                        </a:rPr>
                        <a:t>5000 gal</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$13.75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$46.50</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$60.25 </a:t>
                      </a:r>
                      <a:endParaRPr lang="en-US" sz="1600" kern="10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1025873890"/>
                  </a:ext>
                </a:extLst>
              </a:tr>
              <a:tr h="171117">
                <a:tc>
                  <a:txBody>
                    <a:bodyPr/>
                    <a:lstStyle/>
                    <a:p>
                      <a:pPr marL="0" marR="0" algn="r">
                        <a:buNone/>
                      </a:pPr>
                      <a:r>
                        <a:rPr lang="en-US" sz="1600" kern="0" dirty="0">
                          <a:effectLst/>
                        </a:rPr>
                        <a:t>10000 gal</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1600" kern="0" dirty="0">
                          <a:effectLst/>
                        </a:rPr>
                        <a:t>$27.50</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1600" kern="0" dirty="0">
                          <a:effectLst/>
                        </a:rPr>
                        <a:t>$93.00</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1600" kern="0" dirty="0">
                          <a:effectLst/>
                        </a:rPr>
                        <a:t>$120.50</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339994595"/>
                  </a:ext>
                </a:extLst>
              </a:tr>
              <a:tr h="171117">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91611397"/>
                  </a:ext>
                </a:extLst>
              </a:tr>
              <a:tr h="171117">
                <a:tc gridSpan="4">
                  <a:txBody>
                    <a:bodyPr/>
                    <a:lstStyle/>
                    <a:p>
                      <a:pPr marL="0" marR="0">
                        <a:buNone/>
                      </a:pPr>
                      <a:r>
                        <a:rPr lang="en-US" sz="1600" kern="0" dirty="0">
                          <a:effectLst/>
                        </a:rPr>
                        <a:t>Gulfport</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T w="19050" cap="flat" cmpd="sng" algn="ctr">
                      <a:solidFill>
                        <a:schemeClr val="bg1"/>
                      </a:solidFill>
                      <a:prstDash val="solid"/>
                      <a:round/>
                      <a:headEnd type="none" w="med" len="med"/>
                      <a:tailEnd type="none" w="med" len="med"/>
                    </a:lnT>
                  </a:tcPr>
                </a:tc>
                <a:tc hMerge="1">
                  <a:txBody>
                    <a:bodyPr/>
                    <a:lstStyle/>
                    <a:p>
                      <a:pPr>
                        <a:buNone/>
                      </a:pPr>
                      <a:endParaRPr lang="en-US" sz="1600" kern="100" dirty="0">
                        <a:effectLst/>
                        <a:latin typeface="Times New Roman" panose="02020603050405020304" pitchFamily="18" charset="0"/>
                      </a:endParaRPr>
                    </a:p>
                  </a:txBody>
                  <a:tcPr marL="27747" marR="27747" marT="0" marB="0" anchor="b"/>
                </a:tc>
                <a:tc hMerge="1">
                  <a:txBody>
                    <a:bodyPr/>
                    <a:lstStyle/>
                    <a:p>
                      <a:pPr>
                        <a:buNone/>
                      </a:pPr>
                      <a:endParaRPr lang="en-US" sz="1600" kern="100" dirty="0">
                        <a:effectLst/>
                        <a:latin typeface="Times New Roman" panose="02020603050405020304" pitchFamily="18" charset="0"/>
                      </a:endParaRPr>
                    </a:p>
                  </a:txBody>
                  <a:tcPr marL="27747" marR="27747" marT="0" marB="0" anchor="b"/>
                </a:tc>
                <a:tc hMerge="1">
                  <a:txBody>
                    <a:bodyPr/>
                    <a:lstStyle/>
                    <a:p>
                      <a:pPr>
                        <a:buNone/>
                      </a:pPr>
                      <a:endParaRPr lang="en-US" sz="1600" kern="100" dirty="0">
                        <a:effectLst/>
                        <a:latin typeface="Times New Roman" panose="02020603050405020304" pitchFamily="18" charset="0"/>
                      </a:endParaRPr>
                    </a:p>
                  </a:txBody>
                  <a:tcPr marL="27747" marR="27747" marT="0" marB="0" anchor="b"/>
                </a:tc>
                <a:extLst>
                  <a:ext uri="{0D108BD9-81ED-4DB2-BD59-A6C34878D82A}">
                    <a16:rowId xmlns:a16="http://schemas.microsoft.com/office/drawing/2014/main" val="346986037"/>
                  </a:ext>
                </a:extLst>
              </a:tr>
              <a:tr h="171117">
                <a:tc>
                  <a:txBody>
                    <a:bodyPr/>
                    <a:lstStyle/>
                    <a:p>
                      <a:pPr marL="0" marR="0">
                        <a:buNone/>
                      </a:pPr>
                      <a:r>
                        <a:rPr lang="en-US" sz="1600" kern="0">
                          <a:effectLst/>
                        </a:rPr>
                        <a:t>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Water</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Sewer</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Total</a:t>
                      </a:r>
                      <a:endParaRPr lang="en-US" sz="1600" kern="10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1809982155"/>
                  </a:ext>
                </a:extLst>
              </a:tr>
              <a:tr h="171117">
                <a:tc>
                  <a:txBody>
                    <a:bodyPr/>
                    <a:lstStyle/>
                    <a:p>
                      <a:pPr marL="0" marR="0" algn="r">
                        <a:buNone/>
                      </a:pPr>
                      <a:r>
                        <a:rPr lang="en-US" sz="1600" kern="0">
                          <a:effectLst/>
                        </a:rPr>
                        <a:t>2500 gal</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$7.25</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$30.03</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$37.28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solidFill>
                      <a:srgbClr val="FFD9D9"/>
                    </a:solidFill>
                  </a:tcPr>
                </a:tc>
                <a:extLst>
                  <a:ext uri="{0D108BD9-81ED-4DB2-BD59-A6C34878D82A}">
                    <a16:rowId xmlns:a16="http://schemas.microsoft.com/office/drawing/2014/main" val="2490991217"/>
                  </a:ext>
                </a:extLst>
              </a:tr>
              <a:tr h="171117">
                <a:tc>
                  <a:txBody>
                    <a:bodyPr/>
                    <a:lstStyle/>
                    <a:p>
                      <a:pPr marL="0" marR="0" algn="r">
                        <a:buNone/>
                      </a:pPr>
                      <a:r>
                        <a:rPr lang="en-US" sz="1600" kern="0">
                          <a:effectLst/>
                        </a:rPr>
                        <a:t>5000 gal</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$14.70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$47.26</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$61.96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solidFill>
                      <a:srgbClr val="FFD9D9"/>
                    </a:solidFill>
                  </a:tcPr>
                </a:tc>
                <a:extLst>
                  <a:ext uri="{0D108BD9-81ED-4DB2-BD59-A6C34878D82A}">
                    <a16:rowId xmlns:a16="http://schemas.microsoft.com/office/drawing/2014/main" val="1666346424"/>
                  </a:ext>
                </a:extLst>
              </a:tr>
              <a:tr h="171117">
                <a:tc>
                  <a:txBody>
                    <a:bodyPr/>
                    <a:lstStyle/>
                    <a:p>
                      <a:pPr marL="0" marR="0" algn="r">
                        <a:buNone/>
                      </a:pPr>
                      <a:r>
                        <a:rPr lang="en-US" sz="1600" kern="0" dirty="0">
                          <a:effectLst/>
                        </a:rPr>
                        <a:t>10000 gal</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1600" kern="0" dirty="0">
                          <a:effectLst/>
                        </a:rPr>
                        <a:t>$29.70</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1600" kern="0" dirty="0">
                          <a:effectLst/>
                        </a:rPr>
                        <a:t>$96.26</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2700" cmpd="sng">
                      <a:noFill/>
                    </a:lnB>
                  </a:tcPr>
                </a:tc>
                <a:tc>
                  <a:txBody>
                    <a:bodyPr/>
                    <a:lstStyle/>
                    <a:p>
                      <a:pPr marL="0" marR="0" algn="ctr">
                        <a:buNone/>
                      </a:pPr>
                      <a:r>
                        <a:rPr lang="en-US" sz="1600" kern="0" dirty="0">
                          <a:effectLst/>
                        </a:rPr>
                        <a:t>$125.96</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2700" cmpd="sng">
                      <a:noFill/>
                    </a:lnB>
                    <a:solidFill>
                      <a:srgbClr val="FFD9D9"/>
                    </a:solidFill>
                  </a:tcPr>
                </a:tc>
                <a:extLst>
                  <a:ext uri="{0D108BD9-81ED-4DB2-BD59-A6C34878D82A}">
                    <a16:rowId xmlns:a16="http://schemas.microsoft.com/office/drawing/2014/main" val="1822510016"/>
                  </a:ext>
                </a:extLst>
              </a:tr>
              <a:tr h="171117">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6983327"/>
                  </a:ext>
                </a:extLst>
              </a:tr>
              <a:tr h="98346">
                <a:tc gridSpan="4">
                  <a:txBody>
                    <a:bodyPr/>
                    <a:lstStyle/>
                    <a:p>
                      <a:pPr marL="0" marR="0">
                        <a:buNone/>
                      </a:pPr>
                      <a:r>
                        <a:rPr lang="en-US" sz="1600" kern="0" dirty="0">
                          <a:effectLst/>
                        </a:rPr>
                        <a:t>D'Iberville</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T w="19050" cap="flat" cmpd="sng" algn="ctr">
                      <a:solidFill>
                        <a:schemeClr val="bg1"/>
                      </a:solidFill>
                      <a:prstDash val="solid"/>
                      <a:round/>
                      <a:headEnd type="none" w="med" len="med"/>
                      <a:tailEnd type="none" w="med" len="med"/>
                    </a:lnT>
                  </a:tcPr>
                </a:tc>
                <a:tc hMerge="1">
                  <a:txBody>
                    <a:bodyPr/>
                    <a:lstStyle/>
                    <a:p>
                      <a:pPr>
                        <a:buNone/>
                      </a:pPr>
                      <a:endParaRPr lang="en-US" sz="1600" kern="100" dirty="0">
                        <a:effectLst/>
                        <a:latin typeface="Times New Roman" panose="02020603050405020304" pitchFamily="18" charset="0"/>
                      </a:endParaRPr>
                    </a:p>
                  </a:txBody>
                  <a:tcPr marL="27747" marR="27747" marT="0" marB="0" anchor="b"/>
                </a:tc>
                <a:tc hMerge="1">
                  <a:txBody>
                    <a:bodyPr/>
                    <a:lstStyle/>
                    <a:p>
                      <a:pPr>
                        <a:buNone/>
                      </a:pPr>
                      <a:endParaRPr lang="en-US" sz="1600" kern="100" dirty="0">
                        <a:effectLst/>
                        <a:latin typeface="Times New Roman" panose="02020603050405020304" pitchFamily="18" charset="0"/>
                      </a:endParaRPr>
                    </a:p>
                  </a:txBody>
                  <a:tcPr marL="27747" marR="27747" marT="0" marB="0" anchor="b"/>
                </a:tc>
                <a:tc hMerge="1">
                  <a:txBody>
                    <a:bodyPr/>
                    <a:lstStyle/>
                    <a:p>
                      <a:pPr>
                        <a:buNone/>
                      </a:pPr>
                      <a:endParaRPr lang="en-US" sz="1600" kern="100" dirty="0">
                        <a:effectLst/>
                        <a:latin typeface="Times New Roman" panose="02020603050405020304" pitchFamily="18" charset="0"/>
                      </a:endParaRPr>
                    </a:p>
                  </a:txBody>
                  <a:tcPr marL="27747" marR="27747" marT="0" marB="0" anchor="b"/>
                </a:tc>
                <a:extLst>
                  <a:ext uri="{0D108BD9-81ED-4DB2-BD59-A6C34878D82A}">
                    <a16:rowId xmlns:a16="http://schemas.microsoft.com/office/drawing/2014/main" val="3768851569"/>
                  </a:ext>
                </a:extLst>
              </a:tr>
              <a:tr h="171117">
                <a:tc>
                  <a:txBody>
                    <a:bodyPr/>
                    <a:lstStyle/>
                    <a:p>
                      <a:pPr marL="0" marR="0">
                        <a:buNone/>
                      </a:pPr>
                      <a:r>
                        <a:rPr lang="en-US" sz="1600" kern="0">
                          <a:effectLst/>
                        </a:rPr>
                        <a:t>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Water</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Sewer</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Total</a:t>
                      </a:r>
                      <a:endParaRPr lang="en-US" sz="1600" kern="10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29162389"/>
                  </a:ext>
                </a:extLst>
              </a:tr>
              <a:tr h="171117">
                <a:tc>
                  <a:txBody>
                    <a:bodyPr/>
                    <a:lstStyle/>
                    <a:p>
                      <a:pPr marL="0" marR="0" algn="r">
                        <a:buNone/>
                      </a:pPr>
                      <a:r>
                        <a:rPr lang="en-US" sz="1600" kern="0">
                          <a:effectLst/>
                        </a:rPr>
                        <a:t>2500 gal</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$19.33</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$18.32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$37.64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solidFill>
                      <a:srgbClr val="FFD9D9"/>
                    </a:solidFill>
                  </a:tcPr>
                </a:tc>
                <a:extLst>
                  <a:ext uri="{0D108BD9-81ED-4DB2-BD59-A6C34878D82A}">
                    <a16:rowId xmlns:a16="http://schemas.microsoft.com/office/drawing/2014/main" val="3865750488"/>
                  </a:ext>
                </a:extLst>
              </a:tr>
              <a:tr h="171117">
                <a:tc>
                  <a:txBody>
                    <a:bodyPr/>
                    <a:lstStyle/>
                    <a:p>
                      <a:pPr marL="0" marR="0" algn="r">
                        <a:buNone/>
                      </a:pPr>
                      <a:r>
                        <a:rPr lang="en-US" sz="1600" kern="0">
                          <a:effectLst/>
                        </a:rPr>
                        <a:t>5000 gal</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$24.15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$29.34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$53.49 </a:t>
                      </a:r>
                      <a:endParaRPr lang="en-US" sz="1600" kern="10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3257932454"/>
                  </a:ext>
                </a:extLst>
              </a:tr>
              <a:tr h="171117">
                <a:tc>
                  <a:txBody>
                    <a:bodyPr/>
                    <a:lstStyle/>
                    <a:p>
                      <a:pPr marL="0" marR="0" algn="r">
                        <a:buNone/>
                      </a:pPr>
                      <a:r>
                        <a:rPr lang="en-US" sz="1600" kern="0" dirty="0">
                          <a:effectLst/>
                        </a:rPr>
                        <a:t>10000 gal</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1600" kern="0" dirty="0">
                          <a:effectLst/>
                        </a:rPr>
                        <a:t>$35.92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1600" kern="0" dirty="0">
                          <a:effectLst/>
                        </a:rPr>
                        <a:t>$56.07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1600" kern="0" dirty="0">
                          <a:effectLst/>
                        </a:rPr>
                        <a:t>$91.99</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2700" cmpd="sng">
                      <a:noFill/>
                    </a:lnB>
                    <a:solidFill>
                      <a:schemeClr val="accent1">
                        <a:lumMod val="20000"/>
                        <a:lumOff val="80000"/>
                      </a:schemeClr>
                    </a:solidFill>
                  </a:tcPr>
                </a:tc>
                <a:extLst>
                  <a:ext uri="{0D108BD9-81ED-4DB2-BD59-A6C34878D82A}">
                    <a16:rowId xmlns:a16="http://schemas.microsoft.com/office/drawing/2014/main" val="137853623"/>
                  </a:ext>
                </a:extLst>
              </a:tr>
              <a:tr h="171117">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75489367"/>
                  </a:ext>
                </a:extLst>
              </a:tr>
              <a:tr h="171117">
                <a:tc gridSpan="4">
                  <a:txBody>
                    <a:bodyPr/>
                    <a:lstStyle/>
                    <a:p>
                      <a:pPr marL="0" marR="0">
                        <a:buNone/>
                      </a:pPr>
                      <a:r>
                        <a:rPr lang="en-US" sz="1600" kern="0" dirty="0">
                          <a:effectLst/>
                        </a:rPr>
                        <a:t>Ocean Springs</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T w="19050" cap="flat" cmpd="sng" algn="ctr">
                      <a:solidFill>
                        <a:schemeClr val="bg1"/>
                      </a:solidFill>
                      <a:prstDash val="solid"/>
                      <a:round/>
                      <a:headEnd type="none" w="med" len="med"/>
                      <a:tailEnd type="none" w="med" len="med"/>
                    </a:lnT>
                  </a:tcPr>
                </a:tc>
                <a:tc hMerge="1">
                  <a:txBody>
                    <a:bodyPr/>
                    <a:lstStyle/>
                    <a:p>
                      <a:endParaRPr lang="en-US"/>
                    </a:p>
                  </a:txBody>
                  <a:tcPr/>
                </a:tc>
                <a:tc hMerge="1">
                  <a:txBody>
                    <a:bodyPr/>
                    <a:lstStyle/>
                    <a:p>
                      <a:pPr>
                        <a:buNone/>
                      </a:pPr>
                      <a:endParaRPr lang="en-US" sz="1600" kern="100" dirty="0">
                        <a:effectLst/>
                        <a:latin typeface="Times New Roman" panose="02020603050405020304" pitchFamily="18" charset="0"/>
                      </a:endParaRPr>
                    </a:p>
                  </a:txBody>
                  <a:tcPr marL="27747" marR="27747" marT="0" marB="0" anchor="b"/>
                </a:tc>
                <a:tc hMerge="1">
                  <a:txBody>
                    <a:bodyPr/>
                    <a:lstStyle/>
                    <a:p>
                      <a:pPr>
                        <a:buNone/>
                      </a:pPr>
                      <a:endParaRPr lang="en-US" sz="1600" kern="100" dirty="0">
                        <a:effectLst/>
                        <a:latin typeface="Times New Roman" panose="02020603050405020304" pitchFamily="18" charset="0"/>
                      </a:endParaRPr>
                    </a:p>
                  </a:txBody>
                  <a:tcPr marL="27747" marR="27747" marT="0" marB="0" anchor="b"/>
                </a:tc>
                <a:extLst>
                  <a:ext uri="{0D108BD9-81ED-4DB2-BD59-A6C34878D82A}">
                    <a16:rowId xmlns:a16="http://schemas.microsoft.com/office/drawing/2014/main" val="4148981473"/>
                  </a:ext>
                </a:extLst>
              </a:tr>
              <a:tr h="171117">
                <a:tc>
                  <a:txBody>
                    <a:bodyPr/>
                    <a:lstStyle/>
                    <a:p>
                      <a:pPr marL="0" marR="0">
                        <a:buNone/>
                      </a:pPr>
                      <a:r>
                        <a:rPr lang="en-US" sz="1600" kern="0">
                          <a:effectLst/>
                        </a:rPr>
                        <a:t>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Water</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Sewer</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Total</a:t>
                      </a:r>
                      <a:endParaRPr lang="en-US" sz="1600" kern="10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2343527525"/>
                  </a:ext>
                </a:extLst>
              </a:tr>
              <a:tr h="171117">
                <a:tc>
                  <a:txBody>
                    <a:bodyPr/>
                    <a:lstStyle/>
                    <a:p>
                      <a:pPr marL="0" marR="0" algn="r">
                        <a:buNone/>
                      </a:pPr>
                      <a:r>
                        <a:rPr lang="en-US" sz="1600" kern="0">
                          <a:effectLst/>
                        </a:rPr>
                        <a:t>2500 gal</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$14.13</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$22.29</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$36.42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solidFill>
                      <a:srgbClr val="FFD9D9"/>
                    </a:solidFill>
                  </a:tcPr>
                </a:tc>
                <a:extLst>
                  <a:ext uri="{0D108BD9-81ED-4DB2-BD59-A6C34878D82A}">
                    <a16:rowId xmlns:a16="http://schemas.microsoft.com/office/drawing/2014/main" val="1292309342"/>
                  </a:ext>
                </a:extLst>
              </a:tr>
              <a:tr h="161120">
                <a:tc>
                  <a:txBody>
                    <a:bodyPr/>
                    <a:lstStyle/>
                    <a:p>
                      <a:pPr marL="0" marR="0" algn="r">
                        <a:buNone/>
                      </a:pPr>
                      <a:r>
                        <a:rPr lang="en-US" sz="1600" kern="0">
                          <a:effectLst/>
                        </a:rPr>
                        <a:t>5000 gal</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$20.31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$35.89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$56.20 </a:t>
                      </a:r>
                      <a:endParaRPr lang="en-US" sz="1600" kern="10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2220386630"/>
                  </a:ext>
                </a:extLst>
              </a:tr>
              <a:tr h="171117">
                <a:tc>
                  <a:txBody>
                    <a:bodyPr/>
                    <a:lstStyle/>
                    <a:p>
                      <a:pPr marL="0" marR="0" algn="r">
                        <a:buNone/>
                      </a:pPr>
                      <a:r>
                        <a:rPr lang="en-US" sz="1600" kern="0">
                          <a:effectLst/>
                        </a:rPr>
                        <a:t>10000 gal</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$35.76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$63.09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$98.85</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1006314323"/>
                  </a:ext>
                </a:extLst>
              </a:tr>
            </a:tbl>
          </a:graphicData>
        </a:graphic>
      </p:graphicFrame>
      <p:graphicFrame>
        <p:nvGraphicFramePr>
          <p:cNvPr id="4" name="Table 3">
            <a:extLst>
              <a:ext uri="{FF2B5EF4-FFF2-40B4-BE49-F238E27FC236}">
                <a16:creationId xmlns:a16="http://schemas.microsoft.com/office/drawing/2014/main" id="{E3E74C72-3561-A270-D1C3-09A697A285EA}"/>
              </a:ext>
            </a:extLst>
          </p:cNvPr>
          <p:cNvGraphicFramePr>
            <a:graphicFrameLocks noGrp="1"/>
          </p:cNvGraphicFramePr>
          <p:nvPr>
            <p:extLst>
              <p:ext uri="{D42A27DB-BD31-4B8C-83A1-F6EECF244321}">
                <p14:modId xmlns:p14="http://schemas.microsoft.com/office/powerpoint/2010/main" val="3469750515"/>
              </p:ext>
            </p:extLst>
          </p:nvPr>
        </p:nvGraphicFramePr>
        <p:xfrm>
          <a:off x="5425779" y="977590"/>
          <a:ext cx="3537748" cy="5671291"/>
        </p:xfrm>
        <a:graphic>
          <a:graphicData uri="http://schemas.openxmlformats.org/drawingml/2006/table">
            <a:tbl>
              <a:tblPr firstRow="1" firstCol="1" bandRow="1">
                <a:tableStyleId>{5C22544A-7EE6-4342-B048-85BDC9FD1C3A}</a:tableStyleId>
              </a:tblPr>
              <a:tblGrid>
                <a:gridCol w="897544">
                  <a:extLst>
                    <a:ext uri="{9D8B030D-6E8A-4147-A177-3AD203B41FA5}">
                      <a16:colId xmlns:a16="http://schemas.microsoft.com/office/drawing/2014/main" val="3189977367"/>
                    </a:ext>
                  </a:extLst>
                </a:gridCol>
                <a:gridCol w="848210">
                  <a:extLst>
                    <a:ext uri="{9D8B030D-6E8A-4147-A177-3AD203B41FA5}">
                      <a16:colId xmlns:a16="http://schemas.microsoft.com/office/drawing/2014/main" val="1201862947"/>
                    </a:ext>
                  </a:extLst>
                </a:gridCol>
                <a:gridCol w="153457">
                  <a:extLst>
                    <a:ext uri="{9D8B030D-6E8A-4147-A177-3AD203B41FA5}">
                      <a16:colId xmlns:a16="http://schemas.microsoft.com/office/drawing/2014/main" val="1793519529"/>
                    </a:ext>
                  </a:extLst>
                </a:gridCol>
                <a:gridCol w="611128">
                  <a:extLst>
                    <a:ext uri="{9D8B030D-6E8A-4147-A177-3AD203B41FA5}">
                      <a16:colId xmlns:a16="http://schemas.microsoft.com/office/drawing/2014/main" val="3237343929"/>
                    </a:ext>
                  </a:extLst>
                </a:gridCol>
                <a:gridCol w="1027409">
                  <a:extLst>
                    <a:ext uri="{9D8B030D-6E8A-4147-A177-3AD203B41FA5}">
                      <a16:colId xmlns:a16="http://schemas.microsoft.com/office/drawing/2014/main" val="1475783270"/>
                    </a:ext>
                  </a:extLst>
                </a:gridCol>
              </a:tblGrid>
              <a:tr h="156410">
                <a:tc gridSpan="5">
                  <a:txBody>
                    <a:bodyPr/>
                    <a:lstStyle/>
                    <a:p>
                      <a:pPr marL="0" marR="0">
                        <a:buNone/>
                      </a:pPr>
                      <a:r>
                        <a:rPr lang="en-US" sz="1600" kern="0" dirty="0">
                          <a:effectLst/>
                        </a:rPr>
                        <a:t>Jackson County Utility Authority</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a:buNone/>
                      </a:pPr>
                      <a:endParaRPr lang="en-US" sz="1600" kern="100" dirty="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1350708010"/>
                  </a:ext>
                </a:extLst>
              </a:tr>
              <a:tr h="68981">
                <a:tc>
                  <a:txBody>
                    <a:bodyPr/>
                    <a:lstStyle/>
                    <a:p>
                      <a:pPr marL="0" marR="0">
                        <a:buNone/>
                      </a:pPr>
                      <a:r>
                        <a:rPr lang="en-US" sz="1600" kern="0">
                          <a:effectLst/>
                        </a:rPr>
                        <a:t>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Water</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gridSpan="2">
                  <a:txBody>
                    <a:bodyPr/>
                    <a:lstStyle/>
                    <a:p>
                      <a:pPr algn="ctr"/>
                      <a:r>
                        <a:rPr lang="en-US" sz="1600" kern="0" dirty="0">
                          <a:effectLst/>
                        </a:rPr>
                        <a:t>Sewer</a:t>
                      </a:r>
                      <a:endParaRPr lang="en-US" sz="1600" dirty="0"/>
                    </a:p>
                  </a:txBody>
                  <a:tcPr marL="27747" marR="27747" marT="0" marB="0" anchor="b"/>
                </a:tc>
                <a:tc hMerge="1">
                  <a:txBody>
                    <a:bodyPr/>
                    <a:lstStyle/>
                    <a:p>
                      <a:pPr marL="0" marR="0" algn="ctr">
                        <a:buNone/>
                      </a:pPr>
                      <a:r>
                        <a:rPr lang="en-US" sz="1600" kern="0">
                          <a:effectLst/>
                        </a:rPr>
                        <a:t>Sewer</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Total</a:t>
                      </a:r>
                      <a:endParaRPr lang="en-US" sz="1600" kern="10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426563543"/>
                  </a:ext>
                </a:extLst>
              </a:tr>
              <a:tr h="216569">
                <a:tc>
                  <a:txBody>
                    <a:bodyPr/>
                    <a:lstStyle/>
                    <a:p>
                      <a:pPr marL="0" marR="0" algn="r">
                        <a:buNone/>
                      </a:pPr>
                      <a:r>
                        <a:rPr lang="en-US" sz="1600" kern="0">
                          <a:effectLst/>
                        </a:rPr>
                        <a:t>2500 gal</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$22.50</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gridSpan="2">
                  <a:txBody>
                    <a:bodyPr/>
                    <a:lstStyle/>
                    <a:p>
                      <a:pPr algn="ctr"/>
                      <a:r>
                        <a:rPr lang="en-US" sz="1600" kern="0" dirty="0">
                          <a:effectLst/>
                        </a:rPr>
                        <a:t>$52.75</a:t>
                      </a:r>
                      <a:endParaRPr lang="en-US" sz="1600" dirty="0"/>
                    </a:p>
                  </a:txBody>
                  <a:tcPr marL="27747" marR="27747" marT="0" marB="0" anchor="b"/>
                </a:tc>
                <a:tc hMerge="1">
                  <a:txBody>
                    <a:bodyPr/>
                    <a:lstStyle/>
                    <a:p>
                      <a:pPr marL="0" marR="0" algn="ctr">
                        <a:buNone/>
                      </a:pPr>
                      <a:r>
                        <a:rPr lang="en-US" sz="1600" kern="0">
                          <a:effectLst/>
                        </a:rPr>
                        <a:t>$52.75</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$75.25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solidFill>
                      <a:srgbClr val="FFD9D9"/>
                    </a:solidFill>
                  </a:tcPr>
                </a:tc>
                <a:extLst>
                  <a:ext uri="{0D108BD9-81ED-4DB2-BD59-A6C34878D82A}">
                    <a16:rowId xmlns:a16="http://schemas.microsoft.com/office/drawing/2014/main" val="1399994163"/>
                  </a:ext>
                </a:extLst>
              </a:tr>
              <a:tr h="212558">
                <a:tc>
                  <a:txBody>
                    <a:bodyPr/>
                    <a:lstStyle/>
                    <a:p>
                      <a:pPr marL="0" marR="0" algn="r">
                        <a:buNone/>
                      </a:pPr>
                      <a:r>
                        <a:rPr lang="en-US" sz="1600" kern="0" dirty="0">
                          <a:effectLst/>
                        </a:rPr>
                        <a:t>5000 gal</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$35.00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gridSpan="2">
                  <a:txBody>
                    <a:bodyPr/>
                    <a:lstStyle/>
                    <a:p>
                      <a:pPr algn="ctr"/>
                      <a:r>
                        <a:rPr lang="en-US" sz="1600" kern="0" dirty="0">
                          <a:effectLst/>
                        </a:rPr>
                        <a:t>$66.50 </a:t>
                      </a:r>
                      <a:endParaRPr lang="en-US" sz="1600" dirty="0"/>
                    </a:p>
                  </a:txBody>
                  <a:tcPr marL="27747" marR="27747" marT="0" marB="0" anchor="b"/>
                </a:tc>
                <a:tc hMerge="1">
                  <a:txBody>
                    <a:bodyPr/>
                    <a:lstStyle/>
                    <a:p>
                      <a:pPr marL="0" marR="0" algn="ctr">
                        <a:buNone/>
                      </a:pPr>
                      <a:r>
                        <a:rPr lang="en-US" sz="1600" kern="0">
                          <a:effectLst/>
                        </a:rPr>
                        <a:t>$66.50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$101.50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solidFill>
                      <a:srgbClr val="FFD9D9"/>
                    </a:solidFill>
                  </a:tcPr>
                </a:tc>
                <a:extLst>
                  <a:ext uri="{0D108BD9-81ED-4DB2-BD59-A6C34878D82A}">
                    <a16:rowId xmlns:a16="http://schemas.microsoft.com/office/drawing/2014/main" val="3355119789"/>
                  </a:ext>
                </a:extLst>
              </a:tr>
              <a:tr h="0">
                <a:tc>
                  <a:txBody>
                    <a:bodyPr/>
                    <a:lstStyle/>
                    <a:p>
                      <a:pPr marL="0" marR="0" algn="r">
                        <a:buNone/>
                      </a:pPr>
                      <a:r>
                        <a:rPr lang="en-US" sz="1600" kern="0" dirty="0">
                          <a:effectLst/>
                        </a:rPr>
                        <a:t>10000 gal</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1600" kern="0">
                          <a:effectLst/>
                        </a:rPr>
                        <a:t>$60.00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tcPr>
                </a:tc>
                <a:tc gridSpan="2">
                  <a:txBody>
                    <a:bodyPr/>
                    <a:lstStyle/>
                    <a:p>
                      <a:pPr algn="ctr"/>
                      <a:r>
                        <a:rPr lang="en-US" sz="1600" kern="0" dirty="0">
                          <a:effectLst/>
                        </a:rPr>
                        <a:t>$94.00 </a:t>
                      </a:r>
                      <a:endParaRPr lang="en-US" sz="1600" dirty="0"/>
                    </a:p>
                  </a:txBody>
                  <a:tcPr marL="27747" marR="27747" marT="0" marB="0" anchor="b">
                    <a:lnB w="19050" cap="flat" cmpd="sng" algn="ctr">
                      <a:solidFill>
                        <a:schemeClr val="bg1"/>
                      </a:solidFill>
                      <a:prstDash val="solid"/>
                      <a:round/>
                      <a:headEnd type="none" w="med" len="med"/>
                      <a:tailEnd type="none" w="med" len="med"/>
                    </a:lnB>
                  </a:tcPr>
                </a:tc>
                <a:tc hMerge="1">
                  <a:txBody>
                    <a:bodyPr/>
                    <a:lstStyle/>
                    <a:p>
                      <a:pPr marL="0" marR="0" algn="ctr">
                        <a:buNone/>
                      </a:pPr>
                      <a:r>
                        <a:rPr lang="en-US" sz="1600" kern="0">
                          <a:effectLst/>
                        </a:rPr>
                        <a:t>$94.00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$154.00</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solidFill>
                      <a:srgbClr val="FFD9D9"/>
                    </a:solidFill>
                  </a:tcPr>
                </a:tc>
                <a:extLst>
                  <a:ext uri="{0D108BD9-81ED-4DB2-BD59-A6C34878D82A}">
                    <a16:rowId xmlns:a16="http://schemas.microsoft.com/office/drawing/2014/main" val="1223950787"/>
                  </a:ext>
                </a:extLst>
              </a:tr>
              <a:tr h="0">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endParaRPr lang="en-US" sz="1600" dirty="0"/>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buNone/>
                      </a:pPr>
                      <a:endParaRPr lang="en-US" sz="1600" kern="100">
                        <a:effectLst/>
                        <a:latin typeface="Times New Roman" panose="02020603050405020304" pitchFamily="18" charset="0"/>
                      </a:endParaRPr>
                    </a:p>
                  </a:txBody>
                  <a:tcPr marL="27747" marR="27747" marT="0" marB="0" anchor="b"/>
                </a:tc>
                <a:tc>
                  <a:txBody>
                    <a:bodyPr/>
                    <a:lstStyle/>
                    <a:p>
                      <a:pPr algn="ct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1658806"/>
                  </a:ext>
                </a:extLst>
              </a:tr>
              <a:tr h="226193">
                <a:tc gridSpan="5">
                  <a:txBody>
                    <a:bodyPr/>
                    <a:lstStyle/>
                    <a:p>
                      <a:pPr marL="0" marR="0">
                        <a:buNone/>
                      </a:pPr>
                      <a:r>
                        <a:rPr lang="en-US" sz="1600" kern="0" dirty="0">
                          <a:effectLst/>
                        </a:rPr>
                        <a:t>West Jackson County Utility Authority</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T w="19050" cap="flat" cmpd="sng" algn="ctr">
                      <a:solidFill>
                        <a:schemeClr val="bg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a:buNone/>
                      </a:pPr>
                      <a:endParaRPr lang="en-US" sz="1600" kern="100" dirty="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961217942"/>
                  </a:ext>
                </a:extLst>
              </a:tr>
              <a:tr h="180474">
                <a:tc>
                  <a:txBody>
                    <a:bodyPr/>
                    <a:lstStyle/>
                    <a:p>
                      <a:pPr marL="0" marR="0">
                        <a:buNone/>
                      </a:pPr>
                      <a:r>
                        <a:rPr lang="en-US" sz="1600" kern="0" dirty="0">
                          <a:effectLst/>
                        </a:rPr>
                        <a:t>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Water</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gridSpan="2">
                  <a:txBody>
                    <a:bodyPr/>
                    <a:lstStyle/>
                    <a:p>
                      <a:pPr algn="ctr"/>
                      <a:r>
                        <a:rPr lang="en-US" sz="1600" kern="0" dirty="0">
                          <a:effectLst/>
                        </a:rPr>
                        <a:t>Sewer</a:t>
                      </a:r>
                      <a:endParaRPr lang="en-US" sz="1600" dirty="0"/>
                    </a:p>
                  </a:txBody>
                  <a:tcPr marL="27747" marR="27747" marT="0" marB="0" anchor="b"/>
                </a:tc>
                <a:tc hMerge="1">
                  <a:txBody>
                    <a:bodyPr/>
                    <a:lstStyle/>
                    <a:p>
                      <a:pPr marL="0" marR="0" algn="ctr">
                        <a:buNone/>
                      </a:pPr>
                      <a:r>
                        <a:rPr lang="en-US" sz="1600" kern="0">
                          <a:effectLst/>
                        </a:rPr>
                        <a:t>Sewer</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Total</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2939753853"/>
                  </a:ext>
                </a:extLst>
              </a:tr>
              <a:tr h="228600">
                <a:tc>
                  <a:txBody>
                    <a:bodyPr/>
                    <a:lstStyle/>
                    <a:p>
                      <a:pPr marL="0" marR="0" algn="r">
                        <a:buNone/>
                      </a:pPr>
                      <a:r>
                        <a:rPr lang="en-US" sz="1600" kern="0">
                          <a:effectLst/>
                        </a:rPr>
                        <a:t>2500 gal</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$24.82</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gridSpan="2">
                  <a:txBody>
                    <a:bodyPr/>
                    <a:lstStyle/>
                    <a:p>
                      <a:pPr algn="ctr"/>
                      <a:r>
                        <a:rPr lang="en-US" sz="1600" kern="0" dirty="0">
                          <a:effectLst/>
                        </a:rPr>
                        <a:t>$44.78</a:t>
                      </a:r>
                      <a:endParaRPr lang="en-US" sz="1600" dirty="0"/>
                    </a:p>
                  </a:txBody>
                  <a:tcPr marL="27747" marR="27747" marT="0" marB="0" anchor="b"/>
                </a:tc>
                <a:tc hMerge="1">
                  <a:txBody>
                    <a:bodyPr/>
                    <a:lstStyle/>
                    <a:p>
                      <a:pPr marL="0" marR="0" algn="ctr">
                        <a:buNone/>
                      </a:pPr>
                      <a:r>
                        <a:rPr lang="en-US" sz="1600" kern="0">
                          <a:effectLst/>
                        </a:rPr>
                        <a:t>$44.78</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$69.59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solidFill>
                      <a:srgbClr val="FFD9D9"/>
                    </a:solidFill>
                  </a:tcPr>
                </a:tc>
                <a:extLst>
                  <a:ext uri="{0D108BD9-81ED-4DB2-BD59-A6C34878D82A}">
                    <a16:rowId xmlns:a16="http://schemas.microsoft.com/office/drawing/2014/main" val="1865962132"/>
                  </a:ext>
                </a:extLst>
              </a:tr>
              <a:tr h="160421">
                <a:tc>
                  <a:txBody>
                    <a:bodyPr/>
                    <a:lstStyle/>
                    <a:p>
                      <a:pPr marL="0" marR="0" algn="r">
                        <a:buNone/>
                      </a:pPr>
                      <a:r>
                        <a:rPr lang="en-US" sz="1600" kern="0" dirty="0">
                          <a:effectLst/>
                        </a:rPr>
                        <a:t>5000 gal</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$32.83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gridSpan="2">
                  <a:txBody>
                    <a:bodyPr/>
                    <a:lstStyle/>
                    <a:p>
                      <a:pPr algn="ctr"/>
                      <a:r>
                        <a:rPr lang="en-US" sz="1600" kern="0" dirty="0">
                          <a:effectLst/>
                        </a:rPr>
                        <a:t>$63.35 </a:t>
                      </a:r>
                      <a:endParaRPr lang="en-US" sz="1600" dirty="0"/>
                    </a:p>
                  </a:txBody>
                  <a:tcPr marL="27747" marR="27747" marT="0" marB="0" anchor="b"/>
                </a:tc>
                <a:tc hMerge="1">
                  <a:txBody>
                    <a:bodyPr/>
                    <a:lstStyle/>
                    <a:p>
                      <a:pPr marL="0" marR="0" algn="ctr">
                        <a:buNone/>
                      </a:pPr>
                      <a:r>
                        <a:rPr lang="en-US" sz="1600" kern="0">
                          <a:effectLst/>
                        </a:rPr>
                        <a:t>$63.35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$96.18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solidFill>
                      <a:srgbClr val="FFD9D9"/>
                    </a:solidFill>
                  </a:tcPr>
                </a:tc>
                <a:extLst>
                  <a:ext uri="{0D108BD9-81ED-4DB2-BD59-A6C34878D82A}">
                    <a16:rowId xmlns:a16="http://schemas.microsoft.com/office/drawing/2014/main" val="2425773067"/>
                  </a:ext>
                </a:extLst>
              </a:tr>
              <a:tr h="240631">
                <a:tc>
                  <a:txBody>
                    <a:bodyPr/>
                    <a:lstStyle/>
                    <a:p>
                      <a:pPr marL="0" marR="0" algn="r">
                        <a:buNone/>
                      </a:pPr>
                      <a:r>
                        <a:rPr lang="en-US" sz="1600" kern="0" dirty="0">
                          <a:effectLst/>
                        </a:rPr>
                        <a:t>10000 gal</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1600" kern="0" dirty="0">
                          <a:effectLst/>
                        </a:rPr>
                        <a:t>$48.68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tcPr>
                </a:tc>
                <a:tc gridSpan="2">
                  <a:txBody>
                    <a:bodyPr/>
                    <a:lstStyle/>
                    <a:p>
                      <a:pPr algn="ctr"/>
                      <a:r>
                        <a:rPr lang="en-US" sz="1600" kern="0" dirty="0">
                          <a:effectLst/>
                        </a:rPr>
                        <a:t>$100.50 </a:t>
                      </a:r>
                      <a:endParaRPr lang="en-US" sz="1600" dirty="0"/>
                    </a:p>
                  </a:txBody>
                  <a:tcPr marL="27747" marR="27747" marT="0" marB="0" anchor="b">
                    <a:lnB w="19050" cap="flat" cmpd="sng" algn="ctr">
                      <a:solidFill>
                        <a:schemeClr val="bg1"/>
                      </a:solidFill>
                      <a:prstDash val="solid"/>
                      <a:round/>
                      <a:headEnd type="none" w="med" len="med"/>
                      <a:tailEnd type="none" w="med" len="med"/>
                    </a:lnB>
                  </a:tcPr>
                </a:tc>
                <a:tc hMerge="1">
                  <a:txBody>
                    <a:bodyPr/>
                    <a:lstStyle/>
                    <a:p>
                      <a:pPr marL="0" marR="0" algn="ctr">
                        <a:buNone/>
                      </a:pPr>
                      <a:r>
                        <a:rPr lang="en-US" sz="1600" kern="0">
                          <a:effectLst/>
                        </a:rPr>
                        <a:t>$100.50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$149.18</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solidFill>
                      <a:srgbClr val="FFD9D9"/>
                    </a:solidFill>
                  </a:tcPr>
                </a:tc>
                <a:extLst>
                  <a:ext uri="{0D108BD9-81ED-4DB2-BD59-A6C34878D82A}">
                    <a16:rowId xmlns:a16="http://schemas.microsoft.com/office/drawing/2014/main" val="920795784"/>
                  </a:ext>
                </a:extLst>
              </a:tr>
              <a:tr h="0">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endParaRPr lang="en-US" sz="1600" dirty="0"/>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buNone/>
                      </a:pPr>
                      <a:endParaRPr lang="en-US" sz="1600" kern="100">
                        <a:effectLst/>
                        <a:latin typeface="Times New Roman" panose="02020603050405020304" pitchFamily="18" charset="0"/>
                      </a:endParaRPr>
                    </a:p>
                  </a:txBody>
                  <a:tcPr marL="27747" marR="27747" marT="0" marB="0" anchor="b"/>
                </a:tc>
                <a:tc>
                  <a:txBody>
                    <a:bodyPr/>
                    <a:lstStyle/>
                    <a:p>
                      <a:pPr algn="ct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4846775"/>
                  </a:ext>
                </a:extLst>
              </a:tr>
              <a:tr h="272715">
                <a:tc gridSpan="5">
                  <a:txBody>
                    <a:bodyPr/>
                    <a:lstStyle/>
                    <a:p>
                      <a:pPr marL="0" marR="0">
                        <a:buNone/>
                      </a:pPr>
                      <a:r>
                        <a:rPr lang="en-US" sz="1600" kern="0" dirty="0">
                          <a:effectLst/>
                        </a:rPr>
                        <a:t>Long Beach</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T w="19050" cap="flat" cmpd="sng" algn="ctr">
                      <a:solidFill>
                        <a:schemeClr val="bg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a:buNone/>
                      </a:pPr>
                      <a:endParaRPr lang="en-US" sz="1600" kern="100" dirty="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1989069180"/>
                  </a:ext>
                </a:extLst>
              </a:tr>
              <a:tr h="37305">
                <a:tc>
                  <a:txBody>
                    <a:bodyPr/>
                    <a:lstStyle/>
                    <a:p>
                      <a:pPr marL="0" marR="0">
                        <a:buNone/>
                      </a:pPr>
                      <a:r>
                        <a:rPr lang="en-US" sz="1600" kern="0" dirty="0">
                          <a:effectLst/>
                        </a:rPr>
                        <a:t>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Water</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gridSpan="2">
                  <a:txBody>
                    <a:bodyPr/>
                    <a:lstStyle/>
                    <a:p>
                      <a:r>
                        <a:rPr lang="en-US" sz="1600" kern="0" dirty="0">
                          <a:effectLst/>
                        </a:rPr>
                        <a:t>Sewer</a:t>
                      </a:r>
                      <a:endParaRPr lang="en-US" sz="1600" dirty="0"/>
                    </a:p>
                  </a:txBody>
                  <a:tcPr marL="27747" marR="27747" marT="0" marB="0" anchor="b"/>
                </a:tc>
                <a:tc hMerge="1">
                  <a:txBody>
                    <a:bodyPr/>
                    <a:lstStyle/>
                    <a:p>
                      <a:pPr marL="0" marR="0" algn="ctr">
                        <a:buNone/>
                      </a:pPr>
                      <a:r>
                        <a:rPr lang="en-US" sz="1600" kern="0">
                          <a:effectLst/>
                        </a:rPr>
                        <a:t>Sewer</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Total</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2719102320"/>
                  </a:ext>
                </a:extLst>
              </a:tr>
              <a:tr h="81420">
                <a:tc>
                  <a:txBody>
                    <a:bodyPr/>
                    <a:lstStyle/>
                    <a:p>
                      <a:pPr marL="0" marR="0" algn="r">
                        <a:buNone/>
                      </a:pPr>
                      <a:r>
                        <a:rPr lang="en-US" sz="1600" kern="0">
                          <a:effectLst/>
                        </a:rPr>
                        <a:t>2500 gal</a:t>
                      </a:r>
                      <a:endParaRPr lang="en-US" sz="1600" kern="100">
                        <a:effectLst/>
                        <a:latin typeface="Times New Roman" panose="02020603050405020304" pitchFamily="18" charset="0"/>
                        <a:ea typeface="Aptos" panose="020B0004020202020204" pitchFamily="34" charset="0"/>
                      </a:endParaRPr>
                    </a:p>
                  </a:txBody>
                  <a:tcPr marL="27747" marR="27747" marT="0" marB="0" anchor="b"/>
                </a:tc>
                <a:tc gridSpan="3">
                  <a:txBody>
                    <a:bodyPr/>
                    <a:lstStyle/>
                    <a:p>
                      <a:pPr algn="ctr"/>
                      <a:r>
                        <a:rPr lang="en-US" sz="1600" kern="0" dirty="0">
                          <a:effectLst/>
                        </a:rPr>
                        <a:t>Flat Rate</a:t>
                      </a:r>
                      <a:endParaRPr lang="en-US" sz="1600" dirty="0"/>
                    </a:p>
                  </a:txBody>
                  <a:tcPr marL="27747" marR="27747" marT="0" marB="0" anchor="b"/>
                </a:tc>
                <a:tc hMerge="1">
                  <a:txBody>
                    <a:bodyPr/>
                    <a:lstStyle/>
                    <a:p>
                      <a:endParaRPr lang="en-US"/>
                    </a:p>
                  </a:txBody>
                  <a:tcPr/>
                </a:tc>
                <a:tc hMerge="1">
                  <a:txBody>
                    <a:bodyPr/>
                    <a:lstStyle/>
                    <a:p>
                      <a:endParaRPr lang="en-US"/>
                    </a:p>
                  </a:txBody>
                  <a:tcPr/>
                </a:tc>
                <a:tc>
                  <a:txBody>
                    <a:bodyPr/>
                    <a:lstStyle/>
                    <a:p>
                      <a:pPr marL="0" marR="0" algn="ctr">
                        <a:buNone/>
                      </a:pPr>
                      <a:r>
                        <a:rPr lang="en-US" sz="1600" kern="0" dirty="0">
                          <a:effectLst/>
                        </a:rPr>
                        <a:t>$90.00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solidFill>
                      <a:srgbClr val="FFD9D9"/>
                    </a:solidFill>
                  </a:tcPr>
                </a:tc>
                <a:extLst>
                  <a:ext uri="{0D108BD9-81ED-4DB2-BD59-A6C34878D82A}">
                    <a16:rowId xmlns:a16="http://schemas.microsoft.com/office/drawing/2014/main" val="1583190750"/>
                  </a:ext>
                </a:extLst>
              </a:tr>
              <a:tr h="173662">
                <a:tc>
                  <a:txBody>
                    <a:bodyPr/>
                    <a:lstStyle/>
                    <a:p>
                      <a:pPr marL="0" marR="0" algn="r">
                        <a:buNone/>
                      </a:pPr>
                      <a:r>
                        <a:rPr lang="en-US" sz="1600" kern="0">
                          <a:effectLst/>
                        </a:rPr>
                        <a:t>5000 gal</a:t>
                      </a:r>
                      <a:endParaRPr lang="en-US" sz="1600" kern="100">
                        <a:effectLst/>
                        <a:latin typeface="Times New Roman" panose="02020603050405020304" pitchFamily="18" charset="0"/>
                        <a:ea typeface="Aptos" panose="020B0004020202020204" pitchFamily="34" charset="0"/>
                      </a:endParaRPr>
                    </a:p>
                  </a:txBody>
                  <a:tcPr marL="27747" marR="27747" marT="0" marB="0" anchor="b"/>
                </a:tc>
                <a:tc gridSpan="3">
                  <a:txBody>
                    <a:bodyPr/>
                    <a:lstStyle/>
                    <a:p>
                      <a:pPr algn="ctr"/>
                      <a:r>
                        <a:rPr lang="en-US" sz="1600" kern="0" dirty="0">
                          <a:effectLst/>
                        </a:rPr>
                        <a:t> Flat Rate</a:t>
                      </a:r>
                      <a:endParaRPr lang="en-US" sz="1600" dirty="0"/>
                    </a:p>
                  </a:txBody>
                  <a:tcPr marL="27747" marR="27747" marT="0" marB="0" anchor="b"/>
                </a:tc>
                <a:tc hMerge="1">
                  <a:txBody>
                    <a:bodyPr/>
                    <a:lstStyle/>
                    <a:p>
                      <a:endParaRPr lang="en-US"/>
                    </a:p>
                  </a:txBody>
                  <a:tcPr/>
                </a:tc>
                <a:tc hMerge="1">
                  <a:txBody>
                    <a:bodyPr/>
                    <a:lstStyle/>
                    <a:p>
                      <a:endParaRPr lang="en-US"/>
                    </a:p>
                  </a:txBody>
                  <a:tcPr/>
                </a:tc>
                <a:tc>
                  <a:txBody>
                    <a:bodyPr/>
                    <a:lstStyle/>
                    <a:p>
                      <a:pPr marL="0" marR="0" algn="ctr">
                        <a:buNone/>
                      </a:pPr>
                      <a:r>
                        <a:rPr lang="en-US" sz="1600" kern="0" dirty="0">
                          <a:effectLst/>
                        </a:rPr>
                        <a:t>$90.00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solidFill>
                      <a:srgbClr val="FFD9D9"/>
                    </a:solidFill>
                  </a:tcPr>
                </a:tc>
                <a:extLst>
                  <a:ext uri="{0D108BD9-81ED-4DB2-BD59-A6C34878D82A}">
                    <a16:rowId xmlns:a16="http://schemas.microsoft.com/office/drawing/2014/main" val="580129920"/>
                  </a:ext>
                </a:extLst>
              </a:tr>
              <a:tr h="277936">
                <a:tc>
                  <a:txBody>
                    <a:bodyPr/>
                    <a:lstStyle/>
                    <a:p>
                      <a:pPr marL="0" marR="0" algn="r">
                        <a:buNone/>
                      </a:pPr>
                      <a:r>
                        <a:rPr lang="en-US" sz="1600" kern="0" dirty="0">
                          <a:effectLst/>
                        </a:rPr>
                        <a:t>10000 gal</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tcPr>
                </a:tc>
                <a:tc gridSpan="3">
                  <a:txBody>
                    <a:bodyPr/>
                    <a:lstStyle/>
                    <a:p>
                      <a:pPr algn="ctr"/>
                      <a:r>
                        <a:rPr lang="en-US" sz="1600" kern="0" dirty="0">
                          <a:effectLst/>
                        </a:rPr>
                        <a:t>Flat Rate</a:t>
                      </a:r>
                      <a:endParaRPr lang="en-US" sz="1600" dirty="0"/>
                    </a:p>
                  </a:txBody>
                  <a:tcPr marL="27747" marR="27747" marT="0" marB="0" anchor="b">
                    <a:lnB w="19050" cap="flat" cmpd="sng" algn="ctr">
                      <a:solidFill>
                        <a:schemeClr val="bg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buNone/>
                      </a:pPr>
                      <a:r>
                        <a:rPr lang="en-US" sz="1600" kern="0" dirty="0">
                          <a:effectLst/>
                        </a:rPr>
                        <a:t>$90.00</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622605841"/>
                  </a:ext>
                </a:extLst>
              </a:tr>
              <a:tr h="0">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endParaRPr lang="en-US" sz="1600" dirty="0"/>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buNone/>
                      </a:pPr>
                      <a:endParaRPr lang="en-US" sz="1600" kern="100" dirty="0">
                        <a:effectLst/>
                        <a:latin typeface="Times New Roman" panose="02020603050405020304" pitchFamily="18" charset="0"/>
                      </a:endParaRPr>
                    </a:p>
                  </a:txBody>
                  <a:tcPr marL="27747" marR="27747" marT="0" marB="0" anchor="b"/>
                </a:tc>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97381486"/>
                  </a:ext>
                </a:extLst>
              </a:tr>
              <a:tr h="100943">
                <a:tc gridSpan="5">
                  <a:txBody>
                    <a:bodyPr/>
                    <a:lstStyle/>
                    <a:p>
                      <a:pPr marL="0" marR="0">
                        <a:buNone/>
                      </a:pPr>
                      <a:r>
                        <a:rPr lang="en-US" sz="1600" kern="0" dirty="0">
                          <a:effectLst/>
                        </a:rPr>
                        <a:t>Harrison County Utility Authority</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T w="19050" cap="flat" cmpd="sng" algn="ctr">
                      <a:solidFill>
                        <a:schemeClr val="bg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a:buNone/>
                      </a:pPr>
                      <a:endParaRPr lang="en-US" sz="1600" kern="100" dirty="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1047728821"/>
                  </a:ext>
                </a:extLst>
              </a:tr>
              <a:tr h="36774">
                <a:tc>
                  <a:txBody>
                    <a:bodyPr/>
                    <a:lstStyle/>
                    <a:p>
                      <a:pPr marL="0" marR="0">
                        <a:buNone/>
                      </a:pPr>
                      <a:r>
                        <a:rPr lang="en-US" sz="1600" kern="0">
                          <a:effectLst/>
                        </a:rPr>
                        <a:t>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Water</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gridSpan="2">
                  <a:txBody>
                    <a:bodyPr/>
                    <a:lstStyle/>
                    <a:p>
                      <a:pPr algn="ctr"/>
                      <a:r>
                        <a:rPr lang="en-US" sz="1600" kern="0" dirty="0">
                          <a:effectLst/>
                        </a:rPr>
                        <a:t>Sewer</a:t>
                      </a:r>
                      <a:endParaRPr lang="en-US" sz="1600" dirty="0"/>
                    </a:p>
                  </a:txBody>
                  <a:tcPr marL="27747" marR="27747" marT="0" marB="0" anchor="b"/>
                </a:tc>
                <a:tc hMerge="1">
                  <a:txBody>
                    <a:bodyPr/>
                    <a:lstStyle/>
                    <a:p>
                      <a:pPr marL="0" marR="0" algn="ctr">
                        <a:buNone/>
                      </a:pPr>
                      <a:r>
                        <a:rPr lang="en-US" sz="1600" kern="0">
                          <a:effectLst/>
                        </a:rPr>
                        <a:t>Sewer</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Total</a:t>
                      </a:r>
                      <a:endParaRPr lang="en-US" sz="1600" kern="10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3452216535"/>
                  </a:ext>
                </a:extLst>
              </a:tr>
              <a:tr h="80890">
                <a:tc>
                  <a:txBody>
                    <a:bodyPr/>
                    <a:lstStyle/>
                    <a:p>
                      <a:pPr marL="0" marR="0" algn="r">
                        <a:buNone/>
                      </a:pPr>
                      <a:r>
                        <a:rPr lang="en-US" sz="1600" kern="0" dirty="0">
                          <a:effectLst/>
                        </a:rPr>
                        <a:t>2500 gal</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 $25.00</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gridSpan="2">
                  <a:txBody>
                    <a:bodyPr/>
                    <a:lstStyle/>
                    <a:p>
                      <a:pPr algn="ctr"/>
                      <a:r>
                        <a:rPr lang="en-US" sz="1600" kern="0" dirty="0">
                          <a:effectLst/>
                        </a:rPr>
                        <a:t>$20.00</a:t>
                      </a:r>
                      <a:endParaRPr lang="en-US" sz="1600" dirty="0"/>
                    </a:p>
                  </a:txBody>
                  <a:tcPr marL="27747" marR="27747" marT="0" marB="0" anchor="b"/>
                </a:tc>
                <a:tc hMerge="1">
                  <a:txBody>
                    <a:bodyPr/>
                    <a:lstStyle/>
                    <a:p>
                      <a:pPr marL="0" marR="0" algn="ctr">
                        <a:buNone/>
                      </a:pPr>
                      <a:r>
                        <a:rPr lang="en-US" sz="1600" kern="0">
                          <a:effectLst/>
                        </a:rPr>
                        <a:t>$20.00</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$45.00</a:t>
                      </a:r>
                      <a:endParaRPr lang="en-US" sz="1600" kern="100" dirty="0">
                        <a:effectLst/>
                        <a:latin typeface="Times New Roman" panose="02020603050405020304" pitchFamily="18" charset="0"/>
                        <a:ea typeface="Aptos" panose="020B0004020202020204" pitchFamily="34" charset="0"/>
                      </a:endParaRPr>
                    </a:p>
                  </a:txBody>
                  <a:tcPr marL="27747" marR="27747" marT="0" marB="0" anchor="b">
                    <a:solidFill>
                      <a:srgbClr val="FFD9D9"/>
                    </a:solidFill>
                  </a:tcPr>
                </a:tc>
                <a:extLst>
                  <a:ext uri="{0D108BD9-81ED-4DB2-BD59-A6C34878D82A}">
                    <a16:rowId xmlns:a16="http://schemas.microsoft.com/office/drawing/2014/main" val="2784520744"/>
                  </a:ext>
                </a:extLst>
              </a:tr>
              <a:tr h="149069">
                <a:tc>
                  <a:txBody>
                    <a:bodyPr/>
                    <a:lstStyle/>
                    <a:p>
                      <a:pPr marL="0" marR="0" algn="r">
                        <a:buNone/>
                      </a:pPr>
                      <a:r>
                        <a:rPr lang="en-US" sz="1600" kern="0">
                          <a:effectLst/>
                        </a:rPr>
                        <a:t>5000 gal</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$30.30</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gridSpan="2">
                  <a:txBody>
                    <a:bodyPr/>
                    <a:lstStyle/>
                    <a:p>
                      <a:pPr algn="ctr"/>
                      <a:r>
                        <a:rPr lang="en-US" sz="1600" kern="0" dirty="0">
                          <a:effectLst/>
                        </a:rPr>
                        <a:t>$32.20</a:t>
                      </a:r>
                      <a:endParaRPr lang="en-US" sz="1600" dirty="0"/>
                    </a:p>
                  </a:txBody>
                  <a:tcPr marL="27747" marR="27747" marT="0" marB="0" anchor="b"/>
                </a:tc>
                <a:tc hMerge="1">
                  <a:txBody>
                    <a:bodyPr/>
                    <a:lstStyle/>
                    <a:p>
                      <a:pPr marL="0" marR="0" algn="ctr">
                        <a:buNone/>
                      </a:pPr>
                      <a:r>
                        <a:rPr lang="en-US" sz="1600" kern="0">
                          <a:effectLst/>
                        </a:rPr>
                        <a:t>$32.20</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$62.50</a:t>
                      </a:r>
                      <a:endParaRPr lang="en-US" sz="1600" kern="100" dirty="0">
                        <a:effectLst/>
                        <a:latin typeface="Times New Roman" panose="02020603050405020304" pitchFamily="18" charset="0"/>
                        <a:ea typeface="Aptos" panose="020B0004020202020204" pitchFamily="34" charset="0"/>
                      </a:endParaRPr>
                    </a:p>
                  </a:txBody>
                  <a:tcPr marL="27747" marR="27747" marT="0" marB="0" anchor="b">
                    <a:solidFill>
                      <a:srgbClr val="FFD9D9"/>
                    </a:solidFill>
                  </a:tcPr>
                </a:tc>
                <a:extLst>
                  <a:ext uri="{0D108BD9-81ED-4DB2-BD59-A6C34878D82A}">
                    <a16:rowId xmlns:a16="http://schemas.microsoft.com/office/drawing/2014/main" val="651816818"/>
                  </a:ext>
                </a:extLst>
              </a:tr>
              <a:tr h="40980">
                <a:tc>
                  <a:txBody>
                    <a:bodyPr/>
                    <a:lstStyle/>
                    <a:p>
                      <a:pPr marL="0" marR="0" algn="r">
                        <a:buNone/>
                      </a:pPr>
                      <a:r>
                        <a:rPr lang="en-US" sz="1600" kern="0">
                          <a:effectLst/>
                        </a:rPr>
                        <a:t>10000 gal</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$43.55</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gridSpan="2">
                  <a:txBody>
                    <a:bodyPr/>
                    <a:lstStyle/>
                    <a:p>
                      <a:pPr algn="ctr"/>
                      <a:r>
                        <a:rPr lang="en-US" sz="1600" kern="0" dirty="0">
                          <a:effectLst/>
                        </a:rPr>
                        <a:t>$45.20</a:t>
                      </a:r>
                      <a:endParaRPr lang="en-US" sz="1600" dirty="0"/>
                    </a:p>
                  </a:txBody>
                  <a:tcPr marL="27747" marR="27747" marT="0" marB="0" anchor="b"/>
                </a:tc>
                <a:tc hMerge="1">
                  <a:txBody>
                    <a:bodyPr/>
                    <a:lstStyle/>
                    <a:p>
                      <a:pPr marL="0" marR="0" algn="ctr">
                        <a:buNone/>
                      </a:pPr>
                      <a:r>
                        <a:rPr lang="en-US" sz="1600" kern="0">
                          <a:effectLst/>
                        </a:rPr>
                        <a:t>$45.20</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$88.75</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1656247245"/>
                  </a:ext>
                </a:extLst>
              </a:tr>
            </a:tbl>
          </a:graphicData>
        </a:graphic>
      </p:graphicFrame>
      <p:sp>
        <p:nvSpPr>
          <p:cNvPr id="9" name="TextBox 8">
            <a:extLst>
              <a:ext uri="{FF2B5EF4-FFF2-40B4-BE49-F238E27FC236}">
                <a16:creationId xmlns:a16="http://schemas.microsoft.com/office/drawing/2014/main" id="{E7AEA81C-B7F0-A80C-DF5C-083CBD591CCE}"/>
              </a:ext>
            </a:extLst>
          </p:cNvPr>
          <p:cNvSpPr txBox="1"/>
          <p:nvPr/>
        </p:nvSpPr>
        <p:spPr>
          <a:xfrm>
            <a:off x="9057771" y="1121002"/>
            <a:ext cx="3134229" cy="2862322"/>
          </a:xfrm>
          <a:prstGeom prst="rect">
            <a:avLst/>
          </a:prstGeom>
          <a:noFill/>
        </p:spPr>
        <p:txBody>
          <a:bodyPr wrap="square" rtlCol="0">
            <a:spAutoFit/>
          </a:bodyPr>
          <a:lstStyle/>
          <a:p>
            <a:pPr algn="ctr"/>
            <a:r>
              <a:rPr lang="en-US" sz="3000" dirty="0">
                <a:solidFill>
                  <a:schemeClr val="bg1"/>
                </a:solidFill>
                <a:latin typeface="Times New Roman" panose="02020603050405020304" pitchFamily="18" charset="0"/>
                <a:cs typeface="Times New Roman" panose="02020603050405020304" pitchFamily="18" charset="0"/>
              </a:rPr>
              <a:t>Bills in red</a:t>
            </a:r>
          </a:p>
          <a:p>
            <a:pPr algn="ctr"/>
            <a:r>
              <a:rPr lang="en-US" sz="3000" dirty="0">
                <a:solidFill>
                  <a:schemeClr val="bg1"/>
                </a:solidFill>
                <a:latin typeface="Times New Roman" panose="02020603050405020304" pitchFamily="18" charset="0"/>
                <a:cs typeface="Times New Roman" panose="02020603050405020304" pitchFamily="18" charset="0"/>
              </a:rPr>
              <a:t>are still higher than</a:t>
            </a:r>
          </a:p>
          <a:p>
            <a:pPr algn="ctr"/>
            <a:r>
              <a:rPr lang="en-US" sz="3000" dirty="0">
                <a:solidFill>
                  <a:schemeClr val="bg1"/>
                </a:solidFill>
                <a:latin typeface="Times New Roman" panose="02020603050405020304" pitchFamily="18" charset="0"/>
                <a:cs typeface="Times New Roman" panose="02020603050405020304" pitchFamily="18" charset="0"/>
              </a:rPr>
              <a:t>Biloxi’s bill</a:t>
            </a:r>
          </a:p>
          <a:p>
            <a:pPr algn="ctr"/>
            <a:r>
              <a:rPr lang="en-US" sz="3000" dirty="0">
                <a:solidFill>
                  <a:schemeClr val="bg1"/>
                </a:solidFill>
                <a:latin typeface="Times New Roman" panose="02020603050405020304" pitchFamily="18" charset="0"/>
                <a:cs typeface="Times New Roman" panose="02020603050405020304" pitchFamily="18" charset="0"/>
              </a:rPr>
              <a:t>after the proposed</a:t>
            </a:r>
          </a:p>
          <a:p>
            <a:pPr algn="ctr"/>
            <a:r>
              <a:rPr lang="en-US" sz="3000" dirty="0">
                <a:solidFill>
                  <a:schemeClr val="bg1"/>
                </a:solidFill>
                <a:latin typeface="Times New Roman" panose="02020603050405020304" pitchFamily="18" charset="0"/>
                <a:cs typeface="Times New Roman" panose="02020603050405020304" pitchFamily="18" charset="0"/>
              </a:rPr>
              <a:t>rate increase</a:t>
            </a:r>
          </a:p>
        </p:txBody>
      </p:sp>
    </p:spTree>
    <p:extLst>
      <p:ext uri="{BB962C8B-B14F-4D97-AF65-F5344CB8AC3E}">
        <p14:creationId xmlns:p14="http://schemas.microsoft.com/office/powerpoint/2010/main" val="29409672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BF52D8D9-95B3-5F4E-2779-15B9DD05051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4A5130A-D71D-71A6-C2A8-D77511403A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sp>
        <p:nvSpPr>
          <p:cNvPr id="7" name="TextBox 6">
            <a:extLst>
              <a:ext uri="{FF2B5EF4-FFF2-40B4-BE49-F238E27FC236}">
                <a16:creationId xmlns:a16="http://schemas.microsoft.com/office/drawing/2014/main" id="{2CD99535-7BC9-0440-6DD0-0D416AD37E1E}"/>
              </a:ext>
            </a:extLst>
          </p:cNvPr>
          <p:cNvSpPr txBox="1"/>
          <p:nvPr/>
        </p:nvSpPr>
        <p:spPr>
          <a:xfrm>
            <a:off x="474972" y="1596880"/>
            <a:ext cx="10199940" cy="4862870"/>
          </a:xfrm>
          <a:prstGeom prst="rect">
            <a:avLst/>
          </a:prstGeom>
          <a:noFill/>
        </p:spPr>
        <p:txBody>
          <a:bodyPr wrap="square" rtlCol="0">
            <a:spAutoFit/>
          </a:bodyPr>
          <a:lstStyle/>
          <a:p>
            <a:pPr marL="457200" indent="-4572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1982 MS passed the Harrison County Waste Management District (HCWMD) Act creating the Harrison County Wastewater Management District (District)</a:t>
            </a:r>
          </a:p>
          <a:p>
            <a:pPr marL="457200" indent="-457200">
              <a:buFont typeface="Arial" panose="020B0604020202020204" pitchFamily="34" charset="0"/>
              <a:buChar char="•"/>
            </a:pPr>
            <a:endParaRPr lang="en-US" sz="2500" dirty="0">
              <a:solidFill>
                <a:schemeClr val="bg1"/>
              </a:solidFill>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The HCWMD Act authorized the District to maintain and operate wastewater treatment facilities in Harrison County</a:t>
            </a:r>
          </a:p>
          <a:p>
            <a:pPr marL="457200" indent="-457200">
              <a:buFont typeface="Arial" panose="020B0604020202020204" pitchFamily="34" charset="0"/>
              <a:buChar char="•"/>
            </a:pPr>
            <a:endParaRPr lang="en-US" sz="2500" dirty="0">
              <a:solidFill>
                <a:schemeClr val="bg1"/>
              </a:solidFill>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1984/85, COB entered an agreement with the District in accordance with the HCWMD Act to acquire and operate the city’s wastewater treatment facilities </a:t>
            </a:r>
          </a:p>
          <a:p>
            <a:pPr marL="457200" indent="-457200">
              <a:buFont typeface="Arial" panose="020B0604020202020204" pitchFamily="34" charset="0"/>
              <a:buChar char="•"/>
            </a:pPr>
            <a:endParaRPr lang="en-US" sz="3000" dirty="0">
              <a:solidFill>
                <a:schemeClr val="bg1"/>
              </a:solidFill>
              <a:latin typeface="Times New Roman" panose="02020603050405020304" pitchFamily="18" charset="0"/>
              <a:cs typeface="Times New Roman" panose="02020603050405020304" pitchFamily="18" charset="0"/>
            </a:endParaRPr>
          </a:p>
          <a:p>
            <a:endParaRPr lang="en-US" sz="3000" dirty="0">
              <a:solidFill>
                <a:schemeClr val="bg1"/>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76E18748-DF2D-E79A-BD4A-927146689886}"/>
              </a:ext>
            </a:extLst>
          </p:cNvPr>
          <p:cNvSpPr txBox="1"/>
          <p:nvPr/>
        </p:nvSpPr>
        <p:spPr>
          <a:xfrm>
            <a:off x="817685" y="457200"/>
            <a:ext cx="9601200" cy="861774"/>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HCUA – Why do we use them?</a:t>
            </a:r>
          </a:p>
        </p:txBody>
      </p:sp>
    </p:spTree>
    <p:extLst>
      <p:ext uri="{BB962C8B-B14F-4D97-AF65-F5344CB8AC3E}">
        <p14:creationId xmlns:p14="http://schemas.microsoft.com/office/powerpoint/2010/main" val="39032745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5A8B66E-73EA-4686-9C56-C3F1A46DB1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sp>
        <p:nvSpPr>
          <p:cNvPr id="7" name="TextBox 6">
            <a:extLst>
              <a:ext uri="{FF2B5EF4-FFF2-40B4-BE49-F238E27FC236}">
                <a16:creationId xmlns:a16="http://schemas.microsoft.com/office/drawing/2014/main" id="{95F3545D-3CC1-4528-9F37-1E1BB887EF25}"/>
              </a:ext>
            </a:extLst>
          </p:cNvPr>
          <p:cNvSpPr txBox="1"/>
          <p:nvPr/>
        </p:nvSpPr>
        <p:spPr>
          <a:xfrm>
            <a:off x="474972" y="1596880"/>
            <a:ext cx="10199940" cy="3170099"/>
          </a:xfrm>
          <a:prstGeom prst="rect">
            <a:avLst/>
          </a:prstGeom>
          <a:noFill/>
        </p:spPr>
        <p:txBody>
          <a:bodyPr wrap="square" rtlCol="0">
            <a:spAutoFit/>
          </a:bodyPr>
          <a:lstStyle/>
          <a:p>
            <a:pPr marL="457200" indent="-4572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2006 Harrison County Utility Authority (HCUA) was created and consolidated with the Harrison County Wastewater and Solid Waste Management District (MS Code §49-17-727)</a:t>
            </a:r>
          </a:p>
          <a:p>
            <a:pPr marL="457200" indent="-457200">
              <a:buFont typeface="Arial" panose="020B0604020202020204" pitchFamily="34" charset="0"/>
              <a:buChar char="•"/>
            </a:pPr>
            <a:endParaRPr lang="en-US" sz="2500" dirty="0">
              <a:solidFill>
                <a:schemeClr val="bg1"/>
              </a:solidFill>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HCUA operates the wastewater treatment plants in all of Harrison County</a:t>
            </a:r>
          </a:p>
          <a:p>
            <a:pPr marL="457200" indent="-457200">
              <a:buFont typeface="Arial" panose="020B0604020202020204" pitchFamily="34" charset="0"/>
              <a:buChar char="•"/>
            </a:pPr>
            <a:endParaRPr lang="en-US" sz="2500" dirty="0">
              <a:solidFill>
                <a:schemeClr val="bg1"/>
              </a:solidFill>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HCUA also operates water towers and water trunk lines that provide supplemental drinking water flow and pressure to the City’s water system</a:t>
            </a:r>
          </a:p>
        </p:txBody>
      </p:sp>
      <p:sp>
        <p:nvSpPr>
          <p:cNvPr id="5" name="TextBox 4">
            <a:extLst>
              <a:ext uri="{FF2B5EF4-FFF2-40B4-BE49-F238E27FC236}">
                <a16:creationId xmlns:a16="http://schemas.microsoft.com/office/drawing/2014/main" id="{E40C8E50-549E-429B-AFB3-5D2FEF3F7776}"/>
              </a:ext>
            </a:extLst>
          </p:cNvPr>
          <p:cNvSpPr txBox="1"/>
          <p:nvPr/>
        </p:nvSpPr>
        <p:spPr>
          <a:xfrm>
            <a:off x="817685" y="457200"/>
            <a:ext cx="9601200" cy="861774"/>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HCUA – Why do we use them?</a:t>
            </a:r>
          </a:p>
        </p:txBody>
      </p:sp>
    </p:spTree>
    <p:extLst>
      <p:ext uri="{BB962C8B-B14F-4D97-AF65-F5344CB8AC3E}">
        <p14:creationId xmlns:p14="http://schemas.microsoft.com/office/powerpoint/2010/main" val="18870422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423831EE-D4C3-E45A-EB74-9F3A87B6FA79}"/>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25253077-4369-60FE-E1FF-0E33DE553D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sp>
        <p:nvSpPr>
          <p:cNvPr id="7" name="TextBox 6">
            <a:extLst>
              <a:ext uri="{FF2B5EF4-FFF2-40B4-BE49-F238E27FC236}">
                <a16:creationId xmlns:a16="http://schemas.microsoft.com/office/drawing/2014/main" id="{AA096DBB-EFE3-5AAD-3A65-E2C8C0A1A98D}"/>
              </a:ext>
            </a:extLst>
          </p:cNvPr>
          <p:cNvSpPr txBox="1"/>
          <p:nvPr/>
        </p:nvSpPr>
        <p:spPr>
          <a:xfrm>
            <a:off x="474972" y="2475465"/>
            <a:ext cx="10199940" cy="4170372"/>
          </a:xfrm>
          <a:prstGeom prst="rect">
            <a:avLst/>
          </a:prstGeom>
          <a:noFill/>
        </p:spPr>
        <p:txBody>
          <a:bodyPr wrap="square" rtlCol="0">
            <a:spAutoFit/>
          </a:bodyPr>
          <a:lstStyle/>
          <a:p>
            <a:pPr marL="457200" indent="-4572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Until state legislation and contracts are re-written the City will continue to pay them for the services they provide us:</a:t>
            </a:r>
          </a:p>
          <a:p>
            <a:pPr marL="457200" indent="-457200">
              <a:buFont typeface="Arial" panose="020B0604020202020204" pitchFamily="34" charset="0"/>
              <a:buChar char="•"/>
            </a:pPr>
            <a:endParaRPr lang="en-US" sz="2500" dirty="0">
              <a:solidFill>
                <a:schemeClr val="bg1"/>
              </a:solidFill>
              <a:latin typeface="Times New Roman" panose="02020603050405020304" pitchFamily="18" charset="0"/>
              <a:cs typeface="Times New Roman" panose="02020603050405020304" pitchFamily="18" charset="0"/>
            </a:endParaRPr>
          </a:p>
          <a:p>
            <a:pPr marL="914400" lvl="1" indent="-4572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Collection and treatment of the City’s sanitary sewer</a:t>
            </a:r>
          </a:p>
          <a:p>
            <a:pPr marL="1371600" lvl="2" indent="-457200">
              <a:buFont typeface="Arial" panose="020B0604020202020204" pitchFamily="34" charset="0"/>
              <a:buChar char="•"/>
            </a:pPr>
            <a:r>
              <a:rPr lang="en-US" sz="1500" dirty="0">
                <a:solidFill>
                  <a:schemeClr val="bg1"/>
                </a:solidFill>
                <a:latin typeface="Times New Roman" panose="02020603050405020304" pitchFamily="18" charset="0"/>
                <a:cs typeface="Times New Roman" panose="02020603050405020304" pitchFamily="18" charset="0"/>
              </a:rPr>
              <a:t>Keegan Bayou Plant		West Biloxi</a:t>
            </a:r>
          </a:p>
          <a:p>
            <a:pPr marL="1371600" lvl="2" indent="-457200">
              <a:buFont typeface="Arial" panose="020B0604020202020204" pitchFamily="34" charset="0"/>
              <a:buChar char="•"/>
            </a:pPr>
            <a:r>
              <a:rPr lang="en-US" sz="1500" dirty="0">
                <a:solidFill>
                  <a:schemeClr val="bg1"/>
                </a:solidFill>
                <a:latin typeface="Times New Roman" panose="02020603050405020304" pitchFamily="18" charset="0"/>
                <a:cs typeface="Times New Roman" panose="02020603050405020304" pitchFamily="18" charset="0"/>
              </a:rPr>
              <a:t>D’Iberville Plant			Woolmarket</a:t>
            </a:r>
          </a:p>
          <a:p>
            <a:pPr marL="914400" lvl="1" indent="-457200">
              <a:buFont typeface="Arial" panose="020B0604020202020204" pitchFamily="34" charset="0"/>
              <a:buChar char="•"/>
            </a:pPr>
            <a:endParaRPr lang="en-US" sz="2500" dirty="0">
              <a:solidFill>
                <a:schemeClr val="bg1"/>
              </a:solidFill>
              <a:latin typeface="Times New Roman" panose="02020603050405020304" pitchFamily="18" charset="0"/>
              <a:cs typeface="Times New Roman" panose="02020603050405020304" pitchFamily="18" charset="0"/>
            </a:endParaRPr>
          </a:p>
          <a:p>
            <a:pPr marL="914400" lvl="1" indent="-457200">
              <a:buFont typeface="Arial" panose="020B0604020202020204" pitchFamily="34" charset="0"/>
              <a:buChar char="•"/>
            </a:pPr>
            <a:r>
              <a:rPr lang="en-US" sz="2500" dirty="0">
                <a:solidFill>
                  <a:schemeClr val="bg1"/>
                </a:solidFill>
                <a:latin typeface="Times New Roman" panose="02020603050405020304" pitchFamily="18" charset="0"/>
                <a:cs typeface="Times New Roman" panose="02020603050405020304" pitchFamily="18" charset="0"/>
              </a:rPr>
              <a:t>Drinking water to supplement our existing water system</a:t>
            </a:r>
          </a:p>
          <a:p>
            <a:pPr marL="1371600" lvl="2" indent="-457200">
              <a:buFont typeface="Arial" panose="020B0604020202020204" pitchFamily="34" charset="0"/>
              <a:buChar char="•"/>
            </a:pPr>
            <a:r>
              <a:rPr lang="en-US" sz="1500" dirty="0">
                <a:solidFill>
                  <a:schemeClr val="bg1"/>
                </a:solidFill>
                <a:latin typeface="Times New Roman" panose="02020603050405020304" pitchFamily="18" charset="0"/>
                <a:cs typeface="Times New Roman" panose="02020603050405020304" pitchFamily="18" charset="0"/>
              </a:rPr>
              <a:t>Cedar Lake CTS			Woolmarket Road CTS</a:t>
            </a:r>
          </a:p>
          <a:p>
            <a:pPr marL="1371600" lvl="2" indent="-457200">
              <a:buFont typeface="Arial" panose="020B0604020202020204" pitchFamily="34" charset="0"/>
              <a:buChar char="•"/>
            </a:pPr>
            <a:r>
              <a:rPr lang="en-US" sz="1500" dirty="0">
                <a:solidFill>
                  <a:schemeClr val="bg1"/>
                </a:solidFill>
                <a:latin typeface="Times New Roman" panose="02020603050405020304" pitchFamily="18" charset="0"/>
                <a:cs typeface="Times New Roman" panose="02020603050405020304" pitchFamily="18" charset="0"/>
              </a:rPr>
              <a:t>Shriners Blvd. CTS		Wells Ferry CTS</a:t>
            </a:r>
          </a:p>
          <a:p>
            <a:pPr marL="914400" lvl="1" indent="-457200">
              <a:buFont typeface="Arial" panose="020B0604020202020204" pitchFamily="34" charset="0"/>
              <a:buChar char="•"/>
            </a:pPr>
            <a:endParaRPr lang="en-US" sz="2500" dirty="0">
              <a:solidFill>
                <a:schemeClr val="bg1"/>
              </a:solidFill>
              <a:latin typeface="Times New Roman" panose="02020603050405020304" pitchFamily="18" charset="0"/>
              <a:cs typeface="Times New Roman" panose="02020603050405020304" pitchFamily="18" charset="0"/>
            </a:endParaRPr>
          </a:p>
          <a:p>
            <a:endParaRPr lang="en-US" sz="3000" dirty="0">
              <a:solidFill>
                <a:schemeClr val="bg1"/>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61F67B2D-032A-2ABE-DF98-E42D2A87580B}"/>
              </a:ext>
            </a:extLst>
          </p:cNvPr>
          <p:cNvSpPr txBox="1"/>
          <p:nvPr/>
        </p:nvSpPr>
        <p:spPr>
          <a:xfrm>
            <a:off x="817685" y="457200"/>
            <a:ext cx="9601200" cy="1631216"/>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HCUA – How much longer do we have to pay them?</a:t>
            </a:r>
          </a:p>
        </p:txBody>
      </p:sp>
    </p:spTree>
    <p:extLst>
      <p:ext uri="{BB962C8B-B14F-4D97-AF65-F5344CB8AC3E}">
        <p14:creationId xmlns:p14="http://schemas.microsoft.com/office/powerpoint/2010/main" val="26574746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259C1328-D14B-1006-047B-7CC570903299}"/>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FAC15A8A-A7D8-7BA6-4520-4F9BEB149E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sp>
        <p:nvSpPr>
          <p:cNvPr id="5" name="TextBox 4">
            <a:extLst>
              <a:ext uri="{FF2B5EF4-FFF2-40B4-BE49-F238E27FC236}">
                <a16:creationId xmlns:a16="http://schemas.microsoft.com/office/drawing/2014/main" id="{3EB1E3CD-0E89-8D33-6479-11FCAC84E8FF}"/>
              </a:ext>
            </a:extLst>
          </p:cNvPr>
          <p:cNvSpPr txBox="1"/>
          <p:nvPr/>
        </p:nvSpPr>
        <p:spPr>
          <a:xfrm>
            <a:off x="625179" y="60158"/>
            <a:ext cx="9601200" cy="861774"/>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Local Rate Comparison</a:t>
            </a:r>
          </a:p>
        </p:txBody>
      </p:sp>
      <p:graphicFrame>
        <p:nvGraphicFramePr>
          <p:cNvPr id="2" name="Table 1">
            <a:extLst>
              <a:ext uri="{FF2B5EF4-FFF2-40B4-BE49-F238E27FC236}">
                <a16:creationId xmlns:a16="http://schemas.microsoft.com/office/drawing/2014/main" id="{5B4FF802-6013-DDB6-7741-6989A9E2D81B}"/>
              </a:ext>
            </a:extLst>
          </p:cNvPr>
          <p:cNvGraphicFramePr>
            <a:graphicFrameLocks noGrp="1"/>
          </p:cNvGraphicFramePr>
          <p:nvPr/>
        </p:nvGraphicFramePr>
        <p:xfrm>
          <a:off x="1325790" y="1003494"/>
          <a:ext cx="3390126" cy="5608320"/>
        </p:xfrm>
        <a:graphic>
          <a:graphicData uri="http://schemas.openxmlformats.org/drawingml/2006/table">
            <a:tbl>
              <a:tblPr firstRow="1" firstCol="1" bandRow="1">
                <a:tableStyleId>{5C22544A-7EE6-4342-B048-85BDC9FD1C3A}</a:tableStyleId>
              </a:tblPr>
              <a:tblGrid>
                <a:gridCol w="929190">
                  <a:extLst>
                    <a:ext uri="{9D8B030D-6E8A-4147-A177-3AD203B41FA5}">
                      <a16:colId xmlns:a16="http://schemas.microsoft.com/office/drawing/2014/main" val="3189977367"/>
                    </a:ext>
                  </a:extLst>
                </a:gridCol>
                <a:gridCol w="850142">
                  <a:extLst>
                    <a:ext uri="{9D8B030D-6E8A-4147-A177-3AD203B41FA5}">
                      <a16:colId xmlns:a16="http://schemas.microsoft.com/office/drawing/2014/main" val="1710914815"/>
                    </a:ext>
                  </a:extLst>
                </a:gridCol>
                <a:gridCol w="805397">
                  <a:extLst>
                    <a:ext uri="{9D8B030D-6E8A-4147-A177-3AD203B41FA5}">
                      <a16:colId xmlns:a16="http://schemas.microsoft.com/office/drawing/2014/main" val="3237343929"/>
                    </a:ext>
                  </a:extLst>
                </a:gridCol>
                <a:gridCol w="805397">
                  <a:extLst>
                    <a:ext uri="{9D8B030D-6E8A-4147-A177-3AD203B41FA5}">
                      <a16:colId xmlns:a16="http://schemas.microsoft.com/office/drawing/2014/main" val="1679251331"/>
                    </a:ext>
                  </a:extLst>
                </a:gridCol>
              </a:tblGrid>
              <a:tr h="171117">
                <a:tc gridSpan="4">
                  <a:txBody>
                    <a:bodyPr/>
                    <a:lstStyle/>
                    <a:p>
                      <a:pPr marL="0" marR="0">
                        <a:buNone/>
                      </a:pPr>
                      <a:r>
                        <a:rPr lang="en-US" sz="1600" kern="0" dirty="0">
                          <a:effectLst/>
                        </a:rPr>
                        <a:t>Biloxi</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hMerge="1">
                  <a:txBody>
                    <a:bodyPr/>
                    <a:lstStyle/>
                    <a:p>
                      <a:pPr>
                        <a:buNone/>
                      </a:pPr>
                      <a:endParaRPr lang="en-US" sz="1600" kern="100" dirty="0">
                        <a:effectLst/>
                        <a:latin typeface="Times New Roman" panose="02020603050405020304" pitchFamily="18" charset="0"/>
                      </a:endParaRPr>
                    </a:p>
                  </a:txBody>
                  <a:tcPr marL="27747" marR="27747" marT="0" marB="0" anchor="b"/>
                </a:tc>
                <a:tc hMerge="1">
                  <a:txBody>
                    <a:bodyPr/>
                    <a:lstStyle/>
                    <a:p>
                      <a:pPr>
                        <a:buNone/>
                      </a:pPr>
                      <a:endParaRPr lang="en-US" sz="1600" kern="100" dirty="0">
                        <a:effectLst/>
                        <a:latin typeface="Times New Roman" panose="02020603050405020304" pitchFamily="18" charset="0"/>
                      </a:endParaRPr>
                    </a:p>
                  </a:txBody>
                  <a:tcPr marL="27747" marR="27747" marT="0" marB="0" anchor="b"/>
                </a:tc>
                <a:tc hMerge="1">
                  <a:txBody>
                    <a:bodyPr/>
                    <a:lstStyle/>
                    <a:p>
                      <a:pPr>
                        <a:buNone/>
                      </a:pPr>
                      <a:endParaRPr lang="en-US" sz="1600" kern="100" dirty="0">
                        <a:effectLst/>
                        <a:latin typeface="Times New Roman" panose="02020603050405020304" pitchFamily="18" charset="0"/>
                      </a:endParaRPr>
                    </a:p>
                  </a:txBody>
                  <a:tcPr marL="27747" marR="27747" marT="0" marB="0" anchor="b"/>
                </a:tc>
                <a:extLst>
                  <a:ext uri="{0D108BD9-81ED-4DB2-BD59-A6C34878D82A}">
                    <a16:rowId xmlns:a16="http://schemas.microsoft.com/office/drawing/2014/main" val="2542193794"/>
                  </a:ext>
                </a:extLst>
              </a:tr>
              <a:tr h="171117">
                <a:tc>
                  <a:txBody>
                    <a:bodyPr/>
                    <a:lstStyle/>
                    <a:p>
                      <a:pPr marL="0" marR="0">
                        <a:buNone/>
                      </a:pPr>
                      <a:r>
                        <a:rPr lang="en-US" sz="1600" kern="0">
                          <a:effectLst/>
                        </a:rPr>
                        <a:t>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Water</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Sewer</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Total</a:t>
                      </a:r>
                      <a:endParaRPr lang="en-US" sz="1600" kern="10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3857503186"/>
                  </a:ext>
                </a:extLst>
              </a:tr>
              <a:tr h="171117">
                <a:tc>
                  <a:txBody>
                    <a:bodyPr/>
                    <a:lstStyle/>
                    <a:p>
                      <a:pPr marL="0" marR="0" algn="r">
                        <a:buNone/>
                      </a:pPr>
                      <a:r>
                        <a:rPr lang="en-US" sz="1600" kern="0">
                          <a:effectLst/>
                        </a:rPr>
                        <a:t>2500 gal</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$6.88</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$23.25</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$30.13</a:t>
                      </a:r>
                      <a:endParaRPr lang="en-US" sz="1600" kern="10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583204038"/>
                  </a:ext>
                </a:extLst>
              </a:tr>
              <a:tr h="171117">
                <a:tc>
                  <a:txBody>
                    <a:bodyPr/>
                    <a:lstStyle/>
                    <a:p>
                      <a:pPr marL="0" marR="0" algn="r">
                        <a:buNone/>
                      </a:pPr>
                      <a:r>
                        <a:rPr lang="en-US" sz="1600" kern="0">
                          <a:effectLst/>
                        </a:rPr>
                        <a:t>5000 gal</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$13.75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$46.50</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$60.25 </a:t>
                      </a:r>
                      <a:endParaRPr lang="en-US" sz="1600" kern="10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1025873890"/>
                  </a:ext>
                </a:extLst>
              </a:tr>
              <a:tr h="171117">
                <a:tc>
                  <a:txBody>
                    <a:bodyPr/>
                    <a:lstStyle/>
                    <a:p>
                      <a:pPr marL="0" marR="0" algn="r">
                        <a:buNone/>
                      </a:pPr>
                      <a:r>
                        <a:rPr lang="en-US" sz="1600" kern="0" dirty="0">
                          <a:effectLst/>
                        </a:rPr>
                        <a:t>10000 gal</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1600" kern="0" dirty="0">
                          <a:effectLst/>
                        </a:rPr>
                        <a:t>$27.50</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1600" kern="0" dirty="0">
                          <a:effectLst/>
                        </a:rPr>
                        <a:t>$93.00</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1600" kern="0" dirty="0">
                          <a:effectLst/>
                        </a:rPr>
                        <a:t>$120.50</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339994595"/>
                  </a:ext>
                </a:extLst>
              </a:tr>
              <a:tr h="171117">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91611397"/>
                  </a:ext>
                </a:extLst>
              </a:tr>
              <a:tr h="171117">
                <a:tc gridSpan="4">
                  <a:txBody>
                    <a:bodyPr/>
                    <a:lstStyle/>
                    <a:p>
                      <a:pPr marL="0" marR="0">
                        <a:buNone/>
                      </a:pPr>
                      <a:r>
                        <a:rPr lang="en-US" sz="1600" kern="0" dirty="0">
                          <a:effectLst/>
                        </a:rPr>
                        <a:t>Gulfport</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T w="19050" cap="flat" cmpd="sng" algn="ctr">
                      <a:solidFill>
                        <a:schemeClr val="bg1"/>
                      </a:solidFill>
                      <a:prstDash val="solid"/>
                      <a:round/>
                      <a:headEnd type="none" w="med" len="med"/>
                      <a:tailEnd type="none" w="med" len="med"/>
                    </a:lnT>
                  </a:tcPr>
                </a:tc>
                <a:tc hMerge="1">
                  <a:txBody>
                    <a:bodyPr/>
                    <a:lstStyle/>
                    <a:p>
                      <a:pPr>
                        <a:buNone/>
                      </a:pPr>
                      <a:endParaRPr lang="en-US" sz="1600" kern="100" dirty="0">
                        <a:effectLst/>
                        <a:latin typeface="Times New Roman" panose="02020603050405020304" pitchFamily="18" charset="0"/>
                      </a:endParaRPr>
                    </a:p>
                  </a:txBody>
                  <a:tcPr marL="27747" marR="27747" marT="0" marB="0" anchor="b"/>
                </a:tc>
                <a:tc hMerge="1">
                  <a:txBody>
                    <a:bodyPr/>
                    <a:lstStyle/>
                    <a:p>
                      <a:pPr>
                        <a:buNone/>
                      </a:pPr>
                      <a:endParaRPr lang="en-US" sz="1600" kern="100" dirty="0">
                        <a:effectLst/>
                        <a:latin typeface="Times New Roman" panose="02020603050405020304" pitchFamily="18" charset="0"/>
                      </a:endParaRPr>
                    </a:p>
                  </a:txBody>
                  <a:tcPr marL="27747" marR="27747" marT="0" marB="0" anchor="b"/>
                </a:tc>
                <a:tc hMerge="1">
                  <a:txBody>
                    <a:bodyPr/>
                    <a:lstStyle/>
                    <a:p>
                      <a:pPr>
                        <a:buNone/>
                      </a:pPr>
                      <a:endParaRPr lang="en-US" sz="1600" kern="100" dirty="0">
                        <a:effectLst/>
                        <a:latin typeface="Times New Roman" panose="02020603050405020304" pitchFamily="18" charset="0"/>
                      </a:endParaRPr>
                    </a:p>
                  </a:txBody>
                  <a:tcPr marL="27747" marR="27747" marT="0" marB="0" anchor="b"/>
                </a:tc>
                <a:extLst>
                  <a:ext uri="{0D108BD9-81ED-4DB2-BD59-A6C34878D82A}">
                    <a16:rowId xmlns:a16="http://schemas.microsoft.com/office/drawing/2014/main" val="346986037"/>
                  </a:ext>
                </a:extLst>
              </a:tr>
              <a:tr h="171117">
                <a:tc>
                  <a:txBody>
                    <a:bodyPr/>
                    <a:lstStyle/>
                    <a:p>
                      <a:pPr marL="0" marR="0">
                        <a:buNone/>
                      </a:pPr>
                      <a:r>
                        <a:rPr lang="en-US" sz="1600" kern="0">
                          <a:effectLst/>
                        </a:rPr>
                        <a:t>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Water</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Sewer</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Total</a:t>
                      </a:r>
                      <a:endParaRPr lang="en-US" sz="1600" kern="10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1809982155"/>
                  </a:ext>
                </a:extLst>
              </a:tr>
              <a:tr h="171117">
                <a:tc>
                  <a:txBody>
                    <a:bodyPr/>
                    <a:lstStyle/>
                    <a:p>
                      <a:pPr marL="0" marR="0" algn="r">
                        <a:buNone/>
                      </a:pPr>
                      <a:r>
                        <a:rPr lang="en-US" sz="1600" kern="0">
                          <a:effectLst/>
                        </a:rPr>
                        <a:t>2500 gal</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$7.25</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$30.03</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$37.28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solidFill>
                      <a:srgbClr val="FFD9D9"/>
                    </a:solidFill>
                  </a:tcPr>
                </a:tc>
                <a:extLst>
                  <a:ext uri="{0D108BD9-81ED-4DB2-BD59-A6C34878D82A}">
                    <a16:rowId xmlns:a16="http://schemas.microsoft.com/office/drawing/2014/main" val="2490991217"/>
                  </a:ext>
                </a:extLst>
              </a:tr>
              <a:tr h="171117">
                <a:tc>
                  <a:txBody>
                    <a:bodyPr/>
                    <a:lstStyle/>
                    <a:p>
                      <a:pPr marL="0" marR="0" algn="r">
                        <a:buNone/>
                      </a:pPr>
                      <a:r>
                        <a:rPr lang="en-US" sz="1600" kern="0">
                          <a:effectLst/>
                        </a:rPr>
                        <a:t>5000 gal</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$14.70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$47.26</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$61.96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solidFill>
                      <a:srgbClr val="FFD9D9"/>
                    </a:solidFill>
                  </a:tcPr>
                </a:tc>
                <a:extLst>
                  <a:ext uri="{0D108BD9-81ED-4DB2-BD59-A6C34878D82A}">
                    <a16:rowId xmlns:a16="http://schemas.microsoft.com/office/drawing/2014/main" val="1666346424"/>
                  </a:ext>
                </a:extLst>
              </a:tr>
              <a:tr h="171117">
                <a:tc>
                  <a:txBody>
                    <a:bodyPr/>
                    <a:lstStyle/>
                    <a:p>
                      <a:pPr marL="0" marR="0" algn="r">
                        <a:buNone/>
                      </a:pPr>
                      <a:r>
                        <a:rPr lang="en-US" sz="1600" kern="0" dirty="0">
                          <a:effectLst/>
                        </a:rPr>
                        <a:t>10000 gal</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1600" kern="0" dirty="0">
                          <a:effectLst/>
                        </a:rPr>
                        <a:t>$29.70</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1600" kern="0" dirty="0">
                          <a:effectLst/>
                        </a:rPr>
                        <a:t>$96.26</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2700" cmpd="sng">
                      <a:noFill/>
                    </a:lnB>
                  </a:tcPr>
                </a:tc>
                <a:tc>
                  <a:txBody>
                    <a:bodyPr/>
                    <a:lstStyle/>
                    <a:p>
                      <a:pPr marL="0" marR="0" algn="ctr">
                        <a:buNone/>
                      </a:pPr>
                      <a:r>
                        <a:rPr lang="en-US" sz="1600" kern="0" dirty="0">
                          <a:effectLst/>
                        </a:rPr>
                        <a:t>$125.96</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2700" cmpd="sng">
                      <a:noFill/>
                    </a:lnB>
                    <a:solidFill>
                      <a:srgbClr val="FFD9D9"/>
                    </a:solidFill>
                  </a:tcPr>
                </a:tc>
                <a:extLst>
                  <a:ext uri="{0D108BD9-81ED-4DB2-BD59-A6C34878D82A}">
                    <a16:rowId xmlns:a16="http://schemas.microsoft.com/office/drawing/2014/main" val="1822510016"/>
                  </a:ext>
                </a:extLst>
              </a:tr>
              <a:tr h="171117">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6983327"/>
                  </a:ext>
                </a:extLst>
              </a:tr>
              <a:tr h="98346">
                <a:tc gridSpan="4">
                  <a:txBody>
                    <a:bodyPr/>
                    <a:lstStyle/>
                    <a:p>
                      <a:pPr marL="0" marR="0">
                        <a:buNone/>
                      </a:pPr>
                      <a:r>
                        <a:rPr lang="en-US" sz="1600" kern="0" dirty="0">
                          <a:effectLst/>
                        </a:rPr>
                        <a:t>D'Iberville</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T w="19050" cap="flat" cmpd="sng" algn="ctr">
                      <a:solidFill>
                        <a:schemeClr val="bg1"/>
                      </a:solidFill>
                      <a:prstDash val="solid"/>
                      <a:round/>
                      <a:headEnd type="none" w="med" len="med"/>
                      <a:tailEnd type="none" w="med" len="med"/>
                    </a:lnT>
                  </a:tcPr>
                </a:tc>
                <a:tc hMerge="1">
                  <a:txBody>
                    <a:bodyPr/>
                    <a:lstStyle/>
                    <a:p>
                      <a:pPr>
                        <a:buNone/>
                      </a:pPr>
                      <a:endParaRPr lang="en-US" sz="1600" kern="100" dirty="0">
                        <a:effectLst/>
                        <a:latin typeface="Times New Roman" panose="02020603050405020304" pitchFamily="18" charset="0"/>
                      </a:endParaRPr>
                    </a:p>
                  </a:txBody>
                  <a:tcPr marL="27747" marR="27747" marT="0" marB="0" anchor="b"/>
                </a:tc>
                <a:tc hMerge="1">
                  <a:txBody>
                    <a:bodyPr/>
                    <a:lstStyle/>
                    <a:p>
                      <a:pPr>
                        <a:buNone/>
                      </a:pPr>
                      <a:endParaRPr lang="en-US" sz="1600" kern="100" dirty="0">
                        <a:effectLst/>
                        <a:latin typeface="Times New Roman" panose="02020603050405020304" pitchFamily="18" charset="0"/>
                      </a:endParaRPr>
                    </a:p>
                  </a:txBody>
                  <a:tcPr marL="27747" marR="27747" marT="0" marB="0" anchor="b"/>
                </a:tc>
                <a:tc hMerge="1">
                  <a:txBody>
                    <a:bodyPr/>
                    <a:lstStyle/>
                    <a:p>
                      <a:pPr>
                        <a:buNone/>
                      </a:pPr>
                      <a:endParaRPr lang="en-US" sz="1600" kern="100" dirty="0">
                        <a:effectLst/>
                        <a:latin typeface="Times New Roman" panose="02020603050405020304" pitchFamily="18" charset="0"/>
                      </a:endParaRPr>
                    </a:p>
                  </a:txBody>
                  <a:tcPr marL="27747" marR="27747" marT="0" marB="0" anchor="b"/>
                </a:tc>
                <a:extLst>
                  <a:ext uri="{0D108BD9-81ED-4DB2-BD59-A6C34878D82A}">
                    <a16:rowId xmlns:a16="http://schemas.microsoft.com/office/drawing/2014/main" val="3768851569"/>
                  </a:ext>
                </a:extLst>
              </a:tr>
              <a:tr h="171117">
                <a:tc>
                  <a:txBody>
                    <a:bodyPr/>
                    <a:lstStyle/>
                    <a:p>
                      <a:pPr marL="0" marR="0">
                        <a:buNone/>
                      </a:pPr>
                      <a:r>
                        <a:rPr lang="en-US" sz="1600" kern="0">
                          <a:effectLst/>
                        </a:rPr>
                        <a:t>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Water</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Sewer</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Total</a:t>
                      </a:r>
                      <a:endParaRPr lang="en-US" sz="1600" kern="10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29162389"/>
                  </a:ext>
                </a:extLst>
              </a:tr>
              <a:tr h="171117">
                <a:tc>
                  <a:txBody>
                    <a:bodyPr/>
                    <a:lstStyle/>
                    <a:p>
                      <a:pPr marL="0" marR="0" algn="r">
                        <a:buNone/>
                      </a:pPr>
                      <a:r>
                        <a:rPr lang="en-US" sz="1600" kern="0">
                          <a:effectLst/>
                        </a:rPr>
                        <a:t>2500 gal</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$19.33</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$18.32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$37.64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solidFill>
                      <a:srgbClr val="FFD9D9"/>
                    </a:solidFill>
                  </a:tcPr>
                </a:tc>
                <a:extLst>
                  <a:ext uri="{0D108BD9-81ED-4DB2-BD59-A6C34878D82A}">
                    <a16:rowId xmlns:a16="http://schemas.microsoft.com/office/drawing/2014/main" val="3865750488"/>
                  </a:ext>
                </a:extLst>
              </a:tr>
              <a:tr h="171117">
                <a:tc>
                  <a:txBody>
                    <a:bodyPr/>
                    <a:lstStyle/>
                    <a:p>
                      <a:pPr marL="0" marR="0" algn="r">
                        <a:buNone/>
                      </a:pPr>
                      <a:r>
                        <a:rPr lang="en-US" sz="1600" kern="0">
                          <a:effectLst/>
                        </a:rPr>
                        <a:t>5000 gal</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$24.15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$29.34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$53.49 </a:t>
                      </a:r>
                      <a:endParaRPr lang="en-US" sz="1600" kern="10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3257932454"/>
                  </a:ext>
                </a:extLst>
              </a:tr>
              <a:tr h="171117">
                <a:tc>
                  <a:txBody>
                    <a:bodyPr/>
                    <a:lstStyle/>
                    <a:p>
                      <a:pPr marL="0" marR="0" algn="r">
                        <a:buNone/>
                      </a:pPr>
                      <a:r>
                        <a:rPr lang="en-US" sz="1600" kern="0" dirty="0">
                          <a:effectLst/>
                        </a:rPr>
                        <a:t>10000 gal</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1600" kern="0" dirty="0">
                          <a:effectLst/>
                        </a:rPr>
                        <a:t>$35.92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1600" kern="0" dirty="0">
                          <a:effectLst/>
                        </a:rPr>
                        <a:t>$56.07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1600" kern="0" dirty="0">
                          <a:effectLst/>
                        </a:rPr>
                        <a:t>$91.99</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2700" cmpd="sng">
                      <a:noFill/>
                    </a:lnB>
                    <a:solidFill>
                      <a:schemeClr val="accent1">
                        <a:lumMod val="20000"/>
                        <a:lumOff val="80000"/>
                      </a:schemeClr>
                    </a:solidFill>
                  </a:tcPr>
                </a:tc>
                <a:extLst>
                  <a:ext uri="{0D108BD9-81ED-4DB2-BD59-A6C34878D82A}">
                    <a16:rowId xmlns:a16="http://schemas.microsoft.com/office/drawing/2014/main" val="137853623"/>
                  </a:ext>
                </a:extLst>
              </a:tr>
              <a:tr h="171117">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75489367"/>
                  </a:ext>
                </a:extLst>
              </a:tr>
              <a:tr h="171117">
                <a:tc gridSpan="4">
                  <a:txBody>
                    <a:bodyPr/>
                    <a:lstStyle/>
                    <a:p>
                      <a:pPr marL="0" marR="0">
                        <a:buNone/>
                      </a:pPr>
                      <a:r>
                        <a:rPr lang="en-US" sz="1600" kern="0" dirty="0">
                          <a:effectLst/>
                        </a:rPr>
                        <a:t>Ocean Springs</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T w="19050" cap="flat" cmpd="sng" algn="ctr">
                      <a:solidFill>
                        <a:schemeClr val="bg1"/>
                      </a:solidFill>
                      <a:prstDash val="solid"/>
                      <a:round/>
                      <a:headEnd type="none" w="med" len="med"/>
                      <a:tailEnd type="none" w="med" len="med"/>
                    </a:lnT>
                  </a:tcPr>
                </a:tc>
                <a:tc hMerge="1">
                  <a:txBody>
                    <a:bodyPr/>
                    <a:lstStyle/>
                    <a:p>
                      <a:endParaRPr lang="en-US"/>
                    </a:p>
                  </a:txBody>
                  <a:tcPr/>
                </a:tc>
                <a:tc hMerge="1">
                  <a:txBody>
                    <a:bodyPr/>
                    <a:lstStyle/>
                    <a:p>
                      <a:pPr>
                        <a:buNone/>
                      </a:pPr>
                      <a:endParaRPr lang="en-US" sz="1600" kern="100" dirty="0">
                        <a:effectLst/>
                        <a:latin typeface="Times New Roman" panose="02020603050405020304" pitchFamily="18" charset="0"/>
                      </a:endParaRPr>
                    </a:p>
                  </a:txBody>
                  <a:tcPr marL="27747" marR="27747" marT="0" marB="0" anchor="b"/>
                </a:tc>
                <a:tc hMerge="1">
                  <a:txBody>
                    <a:bodyPr/>
                    <a:lstStyle/>
                    <a:p>
                      <a:pPr>
                        <a:buNone/>
                      </a:pPr>
                      <a:endParaRPr lang="en-US" sz="1600" kern="100" dirty="0">
                        <a:effectLst/>
                        <a:latin typeface="Times New Roman" panose="02020603050405020304" pitchFamily="18" charset="0"/>
                      </a:endParaRPr>
                    </a:p>
                  </a:txBody>
                  <a:tcPr marL="27747" marR="27747" marT="0" marB="0" anchor="b"/>
                </a:tc>
                <a:extLst>
                  <a:ext uri="{0D108BD9-81ED-4DB2-BD59-A6C34878D82A}">
                    <a16:rowId xmlns:a16="http://schemas.microsoft.com/office/drawing/2014/main" val="4148981473"/>
                  </a:ext>
                </a:extLst>
              </a:tr>
              <a:tr h="171117">
                <a:tc>
                  <a:txBody>
                    <a:bodyPr/>
                    <a:lstStyle/>
                    <a:p>
                      <a:pPr marL="0" marR="0">
                        <a:buNone/>
                      </a:pPr>
                      <a:r>
                        <a:rPr lang="en-US" sz="1600" kern="0">
                          <a:effectLst/>
                        </a:rPr>
                        <a:t>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Water</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Sewer</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Total</a:t>
                      </a:r>
                      <a:endParaRPr lang="en-US" sz="1600" kern="10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2343527525"/>
                  </a:ext>
                </a:extLst>
              </a:tr>
              <a:tr h="171117">
                <a:tc>
                  <a:txBody>
                    <a:bodyPr/>
                    <a:lstStyle/>
                    <a:p>
                      <a:pPr marL="0" marR="0" algn="r">
                        <a:buNone/>
                      </a:pPr>
                      <a:r>
                        <a:rPr lang="en-US" sz="1600" kern="0">
                          <a:effectLst/>
                        </a:rPr>
                        <a:t>2500 gal</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$14.13</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$22.29</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$36.42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solidFill>
                      <a:srgbClr val="FFD9D9"/>
                    </a:solidFill>
                  </a:tcPr>
                </a:tc>
                <a:extLst>
                  <a:ext uri="{0D108BD9-81ED-4DB2-BD59-A6C34878D82A}">
                    <a16:rowId xmlns:a16="http://schemas.microsoft.com/office/drawing/2014/main" val="1292309342"/>
                  </a:ext>
                </a:extLst>
              </a:tr>
              <a:tr h="161120">
                <a:tc>
                  <a:txBody>
                    <a:bodyPr/>
                    <a:lstStyle/>
                    <a:p>
                      <a:pPr marL="0" marR="0" algn="r">
                        <a:buNone/>
                      </a:pPr>
                      <a:r>
                        <a:rPr lang="en-US" sz="1600" kern="0">
                          <a:effectLst/>
                        </a:rPr>
                        <a:t>5000 gal</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$20.31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$35.89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$56.20 </a:t>
                      </a:r>
                      <a:endParaRPr lang="en-US" sz="1600" kern="10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2220386630"/>
                  </a:ext>
                </a:extLst>
              </a:tr>
              <a:tr h="171117">
                <a:tc>
                  <a:txBody>
                    <a:bodyPr/>
                    <a:lstStyle/>
                    <a:p>
                      <a:pPr marL="0" marR="0" algn="r">
                        <a:buNone/>
                      </a:pPr>
                      <a:r>
                        <a:rPr lang="en-US" sz="1600" kern="0">
                          <a:effectLst/>
                        </a:rPr>
                        <a:t>10000 gal</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$35.76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$63.09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$98.85</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1006314323"/>
                  </a:ext>
                </a:extLst>
              </a:tr>
            </a:tbl>
          </a:graphicData>
        </a:graphic>
      </p:graphicFrame>
      <p:graphicFrame>
        <p:nvGraphicFramePr>
          <p:cNvPr id="4" name="Table 3">
            <a:extLst>
              <a:ext uri="{FF2B5EF4-FFF2-40B4-BE49-F238E27FC236}">
                <a16:creationId xmlns:a16="http://schemas.microsoft.com/office/drawing/2014/main" id="{613B5B03-F3A1-35A5-1A91-91447F3B01C3}"/>
              </a:ext>
            </a:extLst>
          </p:cNvPr>
          <p:cNvGraphicFramePr>
            <a:graphicFrameLocks noGrp="1"/>
          </p:cNvGraphicFramePr>
          <p:nvPr/>
        </p:nvGraphicFramePr>
        <p:xfrm>
          <a:off x="5425779" y="977590"/>
          <a:ext cx="3537748" cy="5671291"/>
        </p:xfrm>
        <a:graphic>
          <a:graphicData uri="http://schemas.openxmlformats.org/drawingml/2006/table">
            <a:tbl>
              <a:tblPr firstRow="1" firstCol="1" bandRow="1">
                <a:tableStyleId>{5C22544A-7EE6-4342-B048-85BDC9FD1C3A}</a:tableStyleId>
              </a:tblPr>
              <a:tblGrid>
                <a:gridCol w="897544">
                  <a:extLst>
                    <a:ext uri="{9D8B030D-6E8A-4147-A177-3AD203B41FA5}">
                      <a16:colId xmlns:a16="http://schemas.microsoft.com/office/drawing/2014/main" val="3189977367"/>
                    </a:ext>
                  </a:extLst>
                </a:gridCol>
                <a:gridCol w="848210">
                  <a:extLst>
                    <a:ext uri="{9D8B030D-6E8A-4147-A177-3AD203B41FA5}">
                      <a16:colId xmlns:a16="http://schemas.microsoft.com/office/drawing/2014/main" val="1201862947"/>
                    </a:ext>
                  </a:extLst>
                </a:gridCol>
                <a:gridCol w="153457">
                  <a:extLst>
                    <a:ext uri="{9D8B030D-6E8A-4147-A177-3AD203B41FA5}">
                      <a16:colId xmlns:a16="http://schemas.microsoft.com/office/drawing/2014/main" val="1793519529"/>
                    </a:ext>
                  </a:extLst>
                </a:gridCol>
                <a:gridCol w="611128">
                  <a:extLst>
                    <a:ext uri="{9D8B030D-6E8A-4147-A177-3AD203B41FA5}">
                      <a16:colId xmlns:a16="http://schemas.microsoft.com/office/drawing/2014/main" val="3237343929"/>
                    </a:ext>
                  </a:extLst>
                </a:gridCol>
                <a:gridCol w="1027409">
                  <a:extLst>
                    <a:ext uri="{9D8B030D-6E8A-4147-A177-3AD203B41FA5}">
                      <a16:colId xmlns:a16="http://schemas.microsoft.com/office/drawing/2014/main" val="1475783270"/>
                    </a:ext>
                  </a:extLst>
                </a:gridCol>
              </a:tblGrid>
              <a:tr h="156410">
                <a:tc gridSpan="5">
                  <a:txBody>
                    <a:bodyPr/>
                    <a:lstStyle/>
                    <a:p>
                      <a:pPr marL="0" marR="0">
                        <a:buNone/>
                      </a:pPr>
                      <a:r>
                        <a:rPr lang="en-US" sz="1600" kern="0" dirty="0">
                          <a:effectLst/>
                        </a:rPr>
                        <a:t>Jackson County Utility Authority</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a:buNone/>
                      </a:pPr>
                      <a:endParaRPr lang="en-US" sz="1600" kern="100" dirty="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1350708010"/>
                  </a:ext>
                </a:extLst>
              </a:tr>
              <a:tr h="68981">
                <a:tc>
                  <a:txBody>
                    <a:bodyPr/>
                    <a:lstStyle/>
                    <a:p>
                      <a:pPr marL="0" marR="0">
                        <a:buNone/>
                      </a:pPr>
                      <a:r>
                        <a:rPr lang="en-US" sz="1600" kern="0">
                          <a:effectLst/>
                        </a:rPr>
                        <a:t>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Water</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gridSpan="2">
                  <a:txBody>
                    <a:bodyPr/>
                    <a:lstStyle/>
                    <a:p>
                      <a:pPr algn="ctr"/>
                      <a:r>
                        <a:rPr lang="en-US" sz="1600" kern="0" dirty="0">
                          <a:effectLst/>
                        </a:rPr>
                        <a:t>Sewer</a:t>
                      </a:r>
                      <a:endParaRPr lang="en-US" sz="1600" dirty="0"/>
                    </a:p>
                  </a:txBody>
                  <a:tcPr marL="27747" marR="27747" marT="0" marB="0" anchor="b"/>
                </a:tc>
                <a:tc hMerge="1">
                  <a:txBody>
                    <a:bodyPr/>
                    <a:lstStyle/>
                    <a:p>
                      <a:pPr marL="0" marR="0" algn="ctr">
                        <a:buNone/>
                      </a:pPr>
                      <a:r>
                        <a:rPr lang="en-US" sz="1600" kern="0">
                          <a:effectLst/>
                        </a:rPr>
                        <a:t>Sewer</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Total</a:t>
                      </a:r>
                      <a:endParaRPr lang="en-US" sz="1600" kern="10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426563543"/>
                  </a:ext>
                </a:extLst>
              </a:tr>
              <a:tr h="216569">
                <a:tc>
                  <a:txBody>
                    <a:bodyPr/>
                    <a:lstStyle/>
                    <a:p>
                      <a:pPr marL="0" marR="0" algn="r">
                        <a:buNone/>
                      </a:pPr>
                      <a:r>
                        <a:rPr lang="en-US" sz="1600" kern="0">
                          <a:effectLst/>
                        </a:rPr>
                        <a:t>2500 gal</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$22.50</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gridSpan="2">
                  <a:txBody>
                    <a:bodyPr/>
                    <a:lstStyle/>
                    <a:p>
                      <a:pPr algn="ctr"/>
                      <a:r>
                        <a:rPr lang="en-US" sz="1600" kern="0" dirty="0">
                          <a:effectLst/>
                        </a:rPr>
                        <a:t>$52.75</a:t>
                      </a:r>
                      <a:endParaRPr lang="en-US" sz="1600" dirty="0"/>
                    </a:p>
                  </a:txBody>
                  <a:tcPr marL="27747" marR="27747" marT="0" marB="0" anchor="b"/>
                </a:tc>
                <a:tc hMerge="1">
                  <a:txBody>
                    <a:bodyPr/>
                    <a:lstStyle/>
                    <a:p>
                      <a:pPr marL="0" marR="0" algn="ctr">
                        <a:buNone/>
                      </a:pPr>
                      <a:r>
                        <a:rPr lang="en-US" sz="1600" kern="0">
                          <a:effectLst/>
                        </a:rPr>
                        <a:t>$52.75</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$75.25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solidFill>
                      <a:srgbClr val="FFD9D9"/>
                    </a:solidFill>
                  </a:tcPr>
                </a:tc>
                <a:extLst>
                  <a:ext uri="{0D108BD9-81ED-4DB2-BD59-A6C34878D82A}">
                    <a16:rowId xmlns:a16="http://schemas.microsoft.com/office/drawing/2014/main" val="1399994163"/>
                  </a:ext>
                </a:extLst>
              </a:tr>
              <a:tr h="212558">
                <a:tc>
                  <a:txBody>
                    <a:bodyPr/>
                    <a:lstStyle/>
                    <a:p>
                      <a:pPr marL="0" marR="0" algn="r">
                        <a:buNone/>
                      </a:pPr>
                      <a:r>
                        <a:rPr lang="en-US" sz="1600" kern="0" dirty="0">
                          <a:effectLst/>
                        </a:rPr>
                        <a:t>5000 gal</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$35.00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gridSpan="2">
                  <a:txBody>
                    <a:bodyPr/>
                    <a:lstStyle/>
                    <a:p>
                      <a:pPr algn="ctr"/>
                      <a:r>
                        <a:rPr lang="en-US" sz="1600" kern="0" dirty="0">
                          <a:effectLst/>
                        </a:rPr>
                        <a:t>$66.50 </a:t>
                      </a:r>
                      <a:endParaRPr lang="en-US" sz="1600" dirty="0"/>
                    </a:p>
                  </a:txBody>
                  <a:tcPr marL="27747" marR="27747" marT="0" marB="0" anchor="b"/>
                </a:tc>
                <a:tc hMerge="1">
                  <a:txBody>
                    <a:bodyPr/>
                    <a:lstStyle/>
                    <a:p>
                      <a:pPr marL="0" marR="0" algn="ctr">
                        <a:buNone/>
                      </a:pPr>
                      <a:r>
                        <a:rPr lang="en-US" sz="1600" kern="0">
                          <a:effectLst/>
                        </a:rPr>
                        <a:t>$66.50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$101.50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solidFill>
                      <a:srgbClr val="FFD9D9"/>
                    </a:solidFill>
                  </a:tcPr>
                </a:tc>
                <a:extLst>
                  <a:ext uri="{0D108BD9-81ED-4DB2-BD59-A6C34878D82A}">
                    <a16:rowId xmlns:a16="http://schemas.microsoft.com/office/drawing/2014/main" val="3355119789"/>
                  </a:ext>
                </a:extLst>
              </a:tr>
              <a:tr h="0">
                <a:tc>
                  <a:txBody>
                    <a:bodyPr/>
                    <a:lstStyle/>
                    <a:p>
                      <a:pPr marL="0" marR="0" algn="r">
                        <a:buNone/>
                      </a:pPr>
                      <a:r>
                        <a:rPr lang="en-US" sz="1600" kern="0" dirty="0">
                          <a:effectLst/>
                        </a:rPr>
                        <a:t>10000 gal</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1600" kern="0">
                          <a:effectLst/>
                        </a:rPr>
                        <a:t>$60.00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tcPr>
                </a:tc>
                <a:tc gridSpan="2">
                  <a:txBody>
                    <a:bodyPr/>
                    <a:lstStyle/>
                    <a:p>
                      <a:pPr algn="ctr"/>
                      <a:r>
                        <a:rPr lang="en-US" sz="1600" kern="0" dirty="0">
                          <a:effectLst/>
                        </a:rPr>
                        <a:t>$94.00 </a:t>
                      </a:r>
                      <a:endParaRPr lang="en-US" sz="1600" dirty="0"/>
                    </a:p>
                  </a:txBody>
                  <a:tcPr marL="27747" marR="27747" marT="0" marB="0" anchor="b">
                    <a:lnB w="19050" cap="flat" cmpd="sng" algn="ctr">
                      <a:solidFill>
                        <a:schemeClr val="bg1"/>
                      </a:solidFill>
                      <a:prstDash val="solid"/>
                      <a:round/>
                      <a:headEnd type="none" w="med" len="med"/>
                      <a:tailEnd type="none" w="med" len="med"/>
                    </a:lnB>
                  </a:tcPr>
                </a:tc>
                <a:tc hMerge="1">
                  <a:txBody>
                    <a:bodyPr/>
                    <a:lstStyle/>
                    <a:p>
                      <a:pPr marL="0" marR="0" algn="ctr">
                        <a:buNone/>
                      </a:pPr>
                      <a:r>
                        <a:rPr lang="en-US" sz="1600" kern="0">
                          <a:effectLst/>
                        </a:rPr>
                        <a:t>$94.00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$154.00</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solidFill>
                      <a:srgbClr val="FFD9D9"/>
                    </a:solidFill>
                  </a:tcPr>
                </a:tc>
                <a:extLst>
                  <a:ext uri="{0D108BD9-81ED-4DB2-BD59-A6C34878D82A}">
                    <a16:rowId xmlns:a16="http://schemas.microsoft.com/office/drawing/2014/main" val="1223950787"/>
                  </a:ext>
                </a:extLst>
              </a:tr>
              <a:tr h="0">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endParaRPr lang="en-US" sz="1600" dirty="0"/>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buNone/>
                      </a:pPr>
                      <a:endParaRPr lang="en-US" sz="1600" kern="100">
                        <a:effectLst/>
                        <a:latin typeface="Times New Roman" panose="02020603050405020304" pitchFamily="18" charset="0"/>
                      </a:endParaRPr>
                    </a:p>
                  </a:txBody>
                  <a:tcPr marL="27747" marR="27747" marT="0" marB="0" anchor="b"/>
                </a:tc>
                <a:tc>
                  <a:txBody>
                    <a:bodyPr/>
                    <a:lstStyle/>
                    <a:p>
                      <a:pPr algn="ct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1658806"/>
                  </a:ext>
                </a:extLst>
              </a:tr>
              <a:tr h="226193">
                <a:tc gridSpan="5">
                  <a:txBody>
                    <a:bodyPr/>
                    <a:lstStyle/>
                    <a:p>
                      <a:pPr marL="0" marR="0">
                        <a:buNone/>
                      </a:pPr>
                      <a:r>
                        <a:rPr lang="en-US" sz="1600" kern="0" dirty="0">
                          <a:effectLst/>
                        </a:rPr>
                        <a:t>West Jackson County Utility Authority</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T w="19050" cap="flat" cmpd="sng" algn="ctr">
                      <a:solidFill>
                        <a:schemeClr val="bg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a:buNone/>
                      </a:pPr>
                      <a:endParaRPr lang="en-US" sz="1600" kern="100" dirty="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961217942"/>
                  </a:ext>
                </a:extLst>
              </a:tr>
              <a:tr h="180474">
                <a:tc>
                  <a:txBody>
                    <a:bodyPr/>
                    <a:lstStyle/>
                    <a:p>
                      <a:pPr marL="0" marR="0">
                        <a:buNone/>
                      </a:pPr>
                      <a:r>
                        <a:rPr lang="en-US" sz="1600" kern="0" dirty="0">
                          <a:effectLst/>
                        </a:rPr>
                        <a:t>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Water</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gridSpan="2">
                  <a:txBody>
                    <a:bodyPr/>
                    <a:lstStyle/>
                    <a:p>
                      <a:pPr algn="ctr"/>
                      <a:r>
                        <a:rPr lang="en-US" sz="1600" kern="0" dirty="0">
                          <a:effectLst/>
                        </a:rPr>
                        <a:t>Sewer</a:t>
                      </a:r>
                      <a:endParaRPr lang="en-US" sz="1600" dirty="0"/>
                    </a:p>
                  </a:txBody>
                  <a:tcPr marL="27747" marR="27747" marT="0" marB="0" anchor="b"/>
                </a:tc>
                <a:tc hMerge="1">
                  <a:txBody>
                    <a:bodyPr/>
                    <a:lstStyle/>
                    <a:p>
                      <a:pPr marL="0" marR="0" algn="ctr">
                        <a:buNone/>
                      </a:pPr>
                      <a:r>
                        <a:rPr lang="en-US" sz="1600" kern="0">
                          <a:effectLst/>
                        </a:rPr>
                        <a:t>Sewer</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Total</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2939753853"/>
                  </a:ext>
                </a:extLst>
              </a:tr>
              <a:tr h="228600">
                <a:tc>
                  <a:txBody>
                    <a:bodyPr/>
                    <a:lstStyle/>
                    <a:p>
                      <a:pPr marL="0" marR="0" algn="r">
                        <a:buNone/>
                      </a:pPr>
                      <a:r>
                        <a:rPr lang="en-US" sz="1600" kern="0">
                          <a:effectLst/>
                        </a:rPr>
                        <a:t>2500 gal</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$24.82</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gridSpan="2">
                  <a:txBody>
                    <a:bodyPr/>
                    <a:lstStyle/>
                    <a:p>
                      <a:pPr algn="ctr"/>
                      <a:r>
                        <a:rPr lang="en-US" sz="1600" kern="0" dirty="0">
                          <a:effectLst/>
                        </a:rPr>
                        <a:t>$44.78</a:t>
                      </a:r>
                      <a:endParaRPr lang="en-US" sz="1600" dirty="0"/>
                    </a:p>
                  </a:txBody>
                  <a:tcPr marL="27747" marR="27747" marT="0" marB="0" anchor="b"/>
                </a:tc>
                <a:tc hMerge="1">
                  <a:txBody>
                    <a:bodyPr/>
                    <a:lstStyle/>
                    <a:p>
                      <a:pPr marL="0" marR="0" algn="ctr">
                        <a:buNone/>
                      </a:pPr>
                      <a:r>
                        <a:rPr lang="en-US" sz="1600" kern="0">
                          <a:effectLst/>
                        </a:rPr>
                        <a:t>$44.78</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$69.59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solidFill>
                      <a:srgbClr val="FFD9D9"/>
                    </a:solidFill>
                  </a:tcPr>
                </a:tc>
                <a:extLst>
                  <a:ext uri="{0D108BD9-81ED-4DB2-BD59-A6C34878D82A}">
                    <a16:rowId xmlns:a16="http://schemas.microsoft.com/office/drawing/2014/main" val="1865962132"/>
                  </a:ext>
                </a:extLst>
              </a:tr>
              <a:tr h="160421">
                <a:tc>
                  <a:txBody>
                    <a:bodyPr/>
                    <a:lstStyle/>
                    <a:p>
                      <a:pPr marL="0" marR="0" algn="r">
                        <a:buNone/>
                      </a:pPr>
                      <a:r>
                        <a:rPr lang="en-US" sz="1600" kern="0" dirty="0">
                          <a:effectLst/>
                        </a:rPr>
                        <a:t>5000 gal</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$32.83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gridSpan="2">
                  <a:txBody>
                    <a:bodyPr/>
                    <a:lstStyle/>
                    <a:p>
                      <a:pPr algn="ctr"/>
                      <a:r>
                        <a:rPr lang="en-US" sz="1600" kern="0" dirty="0">
                          <a:effectLst/>
                        </a:rPr>
                        <a:t>$63.35 </a:t>
                      </a:r>
                      <a:endParaRPr lang="en-US" sz="1600" dirty="0"/>
                    </a:p>
                  </a:txBody>
                  <a:tcPr marL="27747" marR="27747" marT="0" marB="0" anchor="b"/>
                </a:tc>
                <a:tc hMerge="1">
                  <a:txBody>
                    <a:bodyPr/>
                    <a:lstStyle/>
                    <a:p>
                      <a:pPr marL="0" marR="0" algn="ctr">
                        <a:buNone/>
                      </a:pPr>
                      <a:r>
                        <a:rPr lang="en-US" sz="1600" kern="0">
                          <a:effectLst/>
                        </a:rPr>
                        <a:t>$63.35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$96.18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solidFill>
                      <a:srgbClr val="FFD9D9"/>
                    </a:solidFill>
                  </a:tcPr>
                </a:tc>
                <a:extLst>
                  <a:ext uri="{0D108BD9-81ED-4DB2-BD59-A6C34878D82A}">
                    <a16:rowId xmlns:a16="http://schemas.microsoft.com/office/drawing/2014/main" val="2425773067"/>
                  </a:ext>
                </a:extLst>
              </a:tr>
              <a:tr h="240631">
                <a:tc>
                  <a:txBody>
                    <a:bodyPr/>
                    <a:lstStyle/>
                    <a:p>
                      <a:pPr marL="0" marR="0" algn="r">
                        <a:buNone/>
                      </a:pPr>
                      <a:r>
                        <a:rPr lang="en-US" sz="1600" kern="0" dirty="0">
                          <a:effectLst/>
                        </a:rPr>
                        <a:t>10000 gal</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tcPr>
                </a:tc>
                <a:tc>
                  <a:txBody>
                    <a:bodyPr/>
                    <a:lstStyle/>
                    <a:p>
                      <a:pPr marL="0" marR="0" algn="ctr">
                        <a:buNone/>
                      </a:pPr>
                      <a:r>
                        <a:rPr lang="en-US" sz="1600" kern="0" dirty="0">
                          <a:effectLst/>
                        </a:rPr>
                        <a:t>$48.68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tcPr>
                </a:tc>
                <a:tc gridSpan="2">
                  <a:txBody>
                    <a:bodyPr/>
                    <a:lstStyle/>
                    <a:p>
                      <a:pPr algn="ctr"/>
                      <a:r>
                        <a:rPr lang="en-US" sz="1600" kern="0" dirty="0">
                          <a:effectLst/>
                        </a:rPr>
                        <a:t>$100.50 </a:t>
                      </a:r>
                      <a:endParaRPr lang="en-US" sz="1600" dirty="0"/>
                    </a:p>
                  </a:txBody>
                  <a:tcPr marL="27747" marR="27747" marT="0" marB="0" anchor="b">
                    <a:lnB w="19050" cap="flat" cmpd="sng" algn="ctr">
                      <a:solidFill>
                        <a:schemeClr val="bg1"/>
                      </a:solidFill>
                      <a:prstDash val="solid"/>
                      <a:round/>
                      <a:headEnd type="none" w="med" len="med"/>
                      <a:tailEnd type="none" w="med" len="med"/>
                    </a:lnB>
                  </a:tcPr>
                </a:tc>
                <a:tc hMerge="1">
                  <a:txBody>
                    <a:bodyPr/>
                    <a:lstStyle/>
                    <a:p>
                      <a:pPr marL="0" marR="0" algn="ctr">
                        <a:buNone/>
                      </a:pPr>
                      <a:r>
                        <a:rPr lang="en-US" sz="1600" kern="0">
                          <a:effectLst/>
                        </a:rPr>
                        <a:t>$100.50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$149.18</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solidFill>
                      <a:srgbClr val="FFD9D9"/>
                    </a:solidFill>
                  </a:tcPr>
                </a:tc>
                <a:extLst>
                  <a:ext uri="{0D108BD9-81ED-4DB2-BD59-A6C34878D82A}">
                    <a16:rowId xmlns:a16="http://schemas.microsoft.com/office/drawing/2014/main" val="920795784"/>
                  </a:ext>
                </a:extLst>
              </a:tr>
              <a:tr h="0">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endParaRPr lang="en-US" sz="1600" dirty="0"/>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buNone/>
                      </a:pPr>
                      <a:endParaRPr lang="en-US" sz="1600" kern="100">
                        <a:effectLst/>
                        <a:latin typeface="Times New Roman" panose="02020603050405020304" pitchFamily="18" charset="0"/>
                      </a:endParaRPr>
                    </a:p>
                  </a:txBody>
                  <a:tcPr marL="27747" marR="27747" marT="0" marB="0" anchor="b"/>
                </a:tc>
                <a:tc>
                  <a:txBody>
                    <a:bodyPr/>
                    <a:lstStyle/>
                    <a:p>
                      <a:pPr algn="ct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4846775"/>
                  </a:ext>
                </a:extLst>
              </a:tr>
              <a:tr h="272715">
                <a:tc gridSpan="5">
                  <a:txBody>
                    <a:bodyPr/>
                    <a:lstStyle/>
                    <a:p>
                      <a:pPr marL="0" marR="0">
                        <a:buNone/>
                      </a:pPr>
                      <a:r>
                        <a:rPr lang="en-US" sz="1600" kern="0" dirty="0">
                          <a:effectLst/>
                        </a:rPr>
                        <a:t>Long Beach</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T w="19050" cap="flat" cmpd="sng" algn="ctr">
                      <a:solidFill>
                        <a:schemeClr val="bg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a:buNone/>
                      </a:pPr>
                      <a:endParaRPr lang="en-US" sz="1600" kern="100" dirty="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1989069180"/>
                  </a:ext>
                </a:extLst>
              </a:tr>
              <a:tr h="37305">
                <a:tc>
                  <a:txBody>
                    <a:bodyPr/>
                    <a:lstStyle/>
                    <a:p>
                      <a:pPr marL="0" marR="0">
                        <a:buNone/>
                      </a:pPr>
                      <a:r>
                        <a:rPr lang="en-US" sz="1600" kern="0" dirty="0">
                          <a:effectLst/>
                        </a:rPr>
                        <a:t>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Water</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gridSpan="2">
                  <a:txBody>
                    <a:bodyPr/>
                    <a:lstStyle/>
                    <a:p>
                      <a:r>
                        <a:rPr lang="en-US" sz="1600" kern="0" dirty="0">
                          <a:effectLst/>
                        </a:rPr>
                        <a:t>Sewer</a:t>
                      </a:r>
                      <a:endParaRPr lang="en-US" sz="1600" dirty="0"/>
                    </a:p>
                  </a:txBody>
                  <a:tcPr marL="27747" marR="27747" marT="0" marB="0" anchor="b"/>
                </a:tc>
                <a:tc hMerge="1">
                  <a:txBody>
                    <a:bodyPr/>
                    <a:lstStyle/>
                    <a:p>
                      <a:pPr marL="0" marR="0" algn="ctr">
                        <a:buNone/>
                      </a:pPr>
                      <a:r>
                        <a:rPr lang="en-US" sz="1600" kern="0">
                          <a:effectLst/>
                        </a:rPr>
                        <a:t>Sewer</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Total</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2719102320"/>
                  </a:ext>
                </a:extLst>
              </a:tr>
              <a:tr h="81420">
                <a:tc>
                  <a:txBody>
                    <a:bodyPr/>
                    <a:lstStyle/>
                    <a:p>
                      <a:pPr marL="0" marR="0" algn="r">
                        <a:buNone/>
                      </a:pPr>
                      <a:r>
                        <a:rPr lang="en-US" sz="1600" kern="0">
                          <a:effectLst/>
                        </a:rPr>
                        <a:t>2500 gal</a:t>
                      </a:r>
                      <a:endParaRPr lang="en-US" sz="1600" kern="100">
                        <a:effectLst/>
                        <a:latin typeface="Times New Roman" panose="02020603050405020304" pitchFamily="18" charset="0"/>
                        <a:ea typeface="Aptos" panose="020B0004020202020204" pitchFamily="34" charset="0"/>
                      </a:endParaRPr>
                    </a:p>
                  </a:txBody>
                  <a:tcPr marL="27747" marR="27747" marT="0" marB="0" anchor="b"/>
                </a:tc>
                <a:tc gridSpan="3">
                  <a:txBody>
                    <a:bodyPr/>
                    <a:lstStyle/>
                    <a:p>
                      <a:pPr algn="ctr"/>
                      <a:r>
                        <a:rPr lang="en-US" sz="1600" kern="0" dirty="0">
                          <a:effectLst/>
                        </a:rPr>
                        <a:t>Flat Rate</a:t>
                      </a:r>
                      <a:endParaRPr lang="en-US" sz="1600" dirty="0"/>
                    </a:p>
                  </a:txBody>
                  <a:tcPr marL="27747" marR="27747" marT="0" marB="0" anchor="b"/>
                </a:tc>
                <a:tc hMerge="1">
                  <a:txBody>
                    <a:bodyPr/>
                    <a:lstStyle/>
                    <a:p>
                      <a:endParaRPr lang="en-US"/>
                    </a:p>
                  </a:txBody>
                  <a:tcPr/>
                </a:tc>
                <a:tc hMerge="1">
                  <a:txBody>
                    <a:bodyPr/>
                    <a:lstStyle/>
                    <a:p>
                      <a:endParaRPr lang="en-US"/>
                    </a:p>
                  </a:txBody>
                  <a:tcPr/>
                </a:tc>
                <a:tc>
                  <a:txBody>
                    <a:bodyPr/>
                    <a:lstStyle/>
                    <a:p>
                      <a:pPr marL="0" marR="0" algn="ctr">
                        <a:buNone/>
                      </a:pPr>
                      <a:r>
                        <a:rPr lang="en-US" sz="1600" kern="0" dirty="0">
                          <a:effectLst/>
                        </a:rPr>
                        <a:t>$90.00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solidFill>
                      <a:srgbClr val="FFD9D9"/>
                    </a:solidFill>
                  </a:tcPr>
                </a:tc>
                <a:extLst>
                  <a:ext uri="{0D108BD9-81ED-4DB2-BD59-A6C34878D82A}">
                    <a16:rowId xmlns:a16="http://schemas.microsoft.com/office/drawing/2014/main" val="1583190750"/>
                  </a:ext>
                </a:extLst>
              </a:tr>
              <a:tr h="173662">
                <a:tc>
                  <a:txBody>
                    <a:bodyPr/>
                    <a:lstStyle/>
                    <a:p>
                      <a:pPr marL="0" marR="0" algn="r">
                        <a:buNone/>
                      </a:pPr>
                      <a:r>
                        <a:rPr lang="en-US" sz="1600" kern="0">
                          <a:effectLst/>
                        </a:rPr>
                        <a:t>5000 gal</a:t>
                      </a:r>
                      <a:endParaRPr lang="en-US" sz="1600" kern="100">
                        <a:effectLst/>
                        <a:latin typeface="Times New Roman" panose="02020603050405020304" pitchFamily="18" charset="0"/>
                        <a:ea typeface="Aptos" panose="020B0004020202020204" pitchFamily="34" charset="0"/>
                      </a:endParaRPr>
                    </a:p>
                  </a:txBody>
                  <a:tcPr marL="27747" marR="27747" marT="0" marB="0" anchor="b"/>
                </a:tc>
                <a:tc gridSpan="3">
                  <a:txBody>
                    <a:bodyPr/>
                    <a:lstStyle/>
                    <a:p>
                      <a:pPr algn="ctr"/>
                      <a:r>
                        <a:rPr lang="en-US" sz="1600" kern="0" dirty="0">
                          <a:effectLst/>
                        </a:rPr>
                        <a:t> Flat Rate</a:t>
                      </a:r>
                      <a:endParaRPr lang="en-US" sz="1600" dirty="0"/>
                    </a:p>
                  </a:txBody>
                  <a:tcPr marL="27747" marR="27747" marT="0" marB="0" anchor="b"/>
                </a:tc>
                <a:tc hMerge="1">
                  <a:txBody>
                    <a:bodyPr/>
                    <a:lstStyle/>
                    <a:p>
                      <a:endParaRPr lang="en-US"/>
                    </a:p>
                  </a:txBody>
                  <a:tcPr/>
                </a:tc>
                <a:tc hMerge="1">
                  <a:txBody>
                    <a:bodyPr/>
                    <a:lstStyle/>
                    <a:p>
                      <a:endParaRPr lang="en-US"/>
                    </a:p>
                  </a:txBody>
                  <a:tcPr/>
                </a:tc>
                <a:tc>
                  <a:txBody>
                    <a:bodyPr/>
                    <a:lstStyle/>
                    <a:p>
                      <a:pPr marL="0" marR="0" algn="ctr">
                        <a:buNone/>
                      </a:pPr>
                      <a:r>
                        <a:rPr lang="en-US" sz="1600" kern="0" dirty="0">
                          <a:effectLst/>
                        </a:rPr>
                        <a:t>$90.00 </a:t>
                      </a:r>
                      <a:endParaRPr lang="en-US" sz="1600" kern="100" dirty="0">
                        <a:effectLst/>
                        <a:latin typeface="Times New Roman" panose="02020603050405020304" pitchFamily="18" charset="0"/>
                        <a:ea typeface="Aptos" panose="020B0004020202020204" pitchFamily="34" charset="0"/>
                      </a:endParaRPr>
                    </a:p>
                  </a:txBody>
                  <a:tcPr marL="27747" marR="27747" marT="0" marB="0" anchor="b">
                    <a:solidFill>
                      <a:srgbClr val="FFD9D9"/>
                    </a:solidFill>
                  </a:tcPr>
                </a:tc>
                <a:extLst>
                  <a:ext uri="{0D108BD9-81ED-4DB2-BD59-A6C34878D82A}">
                    <a16:rowId xmlns:a16="http://schemas.microsoft.com/office/drawing/2014/main" val="580129920"/>
                  </a:ext>
                </a:extLst>
              </a:tr>
              <a:tr h="277936">
                <a:tc>
                  <a:txBody>
                    <a:bodyPr/>
                    <a:lstStyle/>
                    <a:p>
                      <a:pPr marL="0" marR="0" algn="r">
                        <a:buNone/>
                      </a:pPr>
                      <a:r>
                        <a:rPr lang="en-US" sz="1600" kern="0" dirty="0">
                          <a:effectLst/>
                        </a:rPr>
                        <a:t>10000 gal</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tcPr>
                </a:tc>
                <a:tc gridSpan="3">
                  <a:txBody>
                    <a:bodyPr/>
                    <a:lstStyle/>
                    <a:p>
                      <a:pPr algn="ctr"/>
                      <a:r>
                        <a:rPr lang="en-US" sz="1600" kern="0" dirty="0">
                          <a:effectLst/>
                        </a:rPr>
                        <a:t>Flat Rate</a:t>
                      </a:r>
                      <a:endParaRPr lang="en-US" sz="1600" dirty="0"/>
                    </a:p>
                  </a:txBody>
                  <a:tcPr marL="27747" marR="27747" marT="0" marB="0" anchor="b">
                    <a:lnB w="19050" cap="flat" cmpd="sng" algn="ctr">
                      <a:solidFill>
                        <a:schemeClr val="bg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buNone/>
                      </a:pPr>
                      <a:r>
                        <a:rPr lang="en-US" sz="1600" kern="0" dirty="0">
                          <a:effectLst/>
                        </a:rPr>
                        <a:t>$90.00</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622605841"/>
                  </a:ext>
                </a:extLst>
              </a:tr>
              <a:tr h="0">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endParaRPr lang="en-US" sz="1600" dirty="0"/>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buNone/>
                      </a:pPr>
                      <a:endParaRPr lang="en-US" sz="1600" kern="100" dirty="0">
                        <a:effectLst/>
                        <a:latin typeface="Times New Roman" panose="02020603050405020304" pitchFamily="18" charset="0"/>
                      </a:endParaRPr>
                    </a:p>
                  </a:txBody>
                  <a:tcPr marL="27747" marR="27747" marT="0" marB="0" anchor="b"/>
                </a:tc>
                <a:tc>
                  <a:txBody>
                    <a:bodyPr/>
                    <a:lstStyle/>
                    <a:p>
                      <a:pP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endParaRPr lang="en-US" sz="1600" kern="100" dirty="0">
                        <a:effectLst/>
                        <a:latin typeface="Times New Roman" panose="02020603050405020304" pitchFamily="18" charset="0"/>
                      </a:endParaRPr>
                    </a:p>
                  </a:txBody>
                  <a:tcPr marL="27747" marR="27747" marT="0" marB="0" anchor="b">
                    <a:lnL w="12700" cmpd="sng">
                      <a:noFill/>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97381486"/>
                  </a:ext>
                </a:extLst>
              </a:tr>
              <a:tr h="100943">
                <a:tc gridSpan="5">
                  <a:txBody>
                    <a:bodyPr/>
                    <a:lstStyle/>
                    <a:p>
                      <a:pPr marL="0" marR="0">
                        <a:buNone/>
                      </a:pPr>
                      <a:r>
                        <a:rPr lang="en-US" sz="1600" kern="0" dirty="0">
                          <a:effectLst/>
                        </a:rPr>
                        <a:t>Harrison County Utility Authority</a:t>
                      </a:r>
                      <a:endParaRPr lang="en-US" sz="1600" kern="100" dirty="0">
                        <a:effectLst/>
                        <a:latin typeface="Times New Roman" panose="02020603050405020304" pitchFamily="18" charset="0"/>
                        <a:ea typeface="Aptos" panose="020B0004020202020204" pitchFamily="34" charset="0"/>
                      </a:endParaRPr>
                    </a:p>
                  </a:txBody>
                  <a:tcPr marL="27747" marR="27747" marT="0" marB="0" anchor="b">
                    <a:lnT w="19050" cap="flat" cmpd="sng" algn="ctr">
                      <a:solidFill>
                        <a:schemeClr val="bg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a:buNone/>
                      </a:pPr>
                      <a:endParaRPr lang="en-US" sz="1600" kern="100" dirty="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1047728821"/>
                  </a:ext>
                </a:extLst>
              </a:tr>
              <a:tr h="36774">
                <a:tc>
                  <a:txBody>
                    <a:bodyPr/>
                    <a:lstStyle/>
                    <a:p>
                      <a:pPr marL="0" marR="0">
                        <a:buNone/>
                      </a:pPr>
                      <a:r>
                        <a:rPr lang="en-US" sz="1600" kern="0">
                          <a:effectLst/>
                        </a:rPr>
                        <a:t> </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Water</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gridSpan="2">
                  <a:txBody>
                    <a:bodyPr/>
                    <a:lstStyle/>
                    <a:p>
                      <a:pPr algn="ctr"/>
                      <a:r>
                        <a:rPr lang="en-US" sz="1600" kern="0" dirty="0">
                          <a:effectLst/>
                        </a:rPr>
                        <a:t>Sewer</a:t>
                      </a:r>
                      <a:endParaRPr lang="en-US" sz="1600" dirty="0"/>
                    </a:p>
                  </a:txBody>
                  <a:tcPr marL="27747" marR="27747" marT="0" marB="0" anchor="b"/>
                </a:tc>
                <a:tc hMerge="1">
                  <a:txBody>
                    <a:bodyPr/>
                    <a:lstStyle/>
                    <a:p>
                      <a:pPr marL="0" marR="0" algn="ctr">
                        <a:buNone/>
                      </a:pPr>
                      <a:r>
                        <a:rPr lang="en-US" sz="1600" kern="0">
                          <a:effectLst/>
                        </a:rPr>
                        <a:t>Sewer</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Total</a:t>
                      </a:r>
                      <a:endParaRPr lang="en-US" sz="1600" kern="10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3452216535"/>
                  </a:ext>
                </a:extLst>
              </a:tr>
              <a:tr h="80890">
                <a:tc>
                  <a:txBody>
                    <a:bodyPr/>
                    <a:lstStyle/>
                    <a:p>
                      <a:pPr marL="0" marR="0" algn="r">
                        <a:buNone/>
                      </a:pPr>
                      <a:r>
                        <a:rPr lang="en-US" sz="1600" kern="0" dirty="0">
                          <a:effectLst/>
                        </a:rPr>
                        <a:t>2500 gal</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 $25.00</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gridSpan="2">
                  <a:txBody>
                    <a:bodyPr/>
                    <a:lstStyle/>
                    <a:p>
                      <a:pPr algn="ctr"/>
                      <a:r>
                        <a:rPr lang="en-US" sz="1600" kern="0" dirty="0">
                          <a:effectLst/>
                        </a:rPr>
                        <a:t>$20.00</a:t>
                      </a:r>
                      <a:endParaRPr lang="en-US" sz="1600" dirty="0"/>
                    </a:p>
                  </a:txBody>
                  <a:tcPr marL="27747" marR="27747" marT="0" marB="0" anchor="b"/>
                </a:tc>
                <a:tc hMerge="1">
                  <a:txBody>
                    <a:bodyPr/>
                    <a:lstStyle/>
                    <a:p>
                      <a:pPr marL="0" marR="0" algn="ctr">
                        <a:buNone/>
                      </a:pPr>
                      <a:r>
                        <a:rPr lang="en-US" sz="1600" kern="0">
                          <a:effectLst/>
                        </a:rPr>
                        <a:t>$20.00</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$45.00</a:t>
                      </a:r>
                      <a:endParaRPr lang="en-US" sz="1600" kern="100" dirty="0">
                        <a:effectLst/>
                        <a:latin typeface="Times New Roman" panose="02020603050405020304" pitchFamily="18" charset="0"/>
                        <a:ea typeface="Aptos" panose="020B0004020202020204" pitchFamily="34" charset="0"/>
                      </a:endParaRPr>
                    </a:p>
                  </a:txBody>
                  <a:tcPr marL="27747" marR="27747" marT="0" marB="0" anchor="b">
                    <a:solidFill>
                      <a:srgbClr val="FFD9D9"/>
                    </a:solidFill>
                  </a:tcPr>
                </a:tc>
                <a:extLst>
                  <a:ext uri="{0D108BD9-81ED-4DB2-BD59-A6C34878D82A}">
                    <a16:rowId xmlns:a16="http://schemas.microsoft.com/office/drawing/2014/main" val="2784520744"/>
                  </a:ext>
                </a:extLst>
              </a:tr>
              <a:tr h="149069">
                <a:tc>
                  <a:txBody>
                    <a:bodyPr/>
                    <a:lstStyle/>
                    <a:p>
                      <a:pPr marL="0" marR="0" algn="r">
                        <a:buNone/>
                      </a:pPr>
                      <a:r>
                        <a:rPr lang="en-US" sz="1600" kern="0">
                          <a:effectLst/>
                        </a:rPr>
                        <a:t>5000 gal</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a:effectLst/>
                        </a:rPr>
                        <a:t>$30.30</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gridSpan="2">
                  <a:txBody>
                    <a:bodyPr/>
                    <a:lstStyle/>
                    <a:p>
                      <a:pPr algn="ctr"/>
                      <a:r>
                        <a:rPr lang="en-US" sz="1600" kern="0" dirty="0">
                          <a:effectLst/>
                        </a:rPr>
                        <a:t>$32.20</a:t>
                      </a:r>
                      <a:endParaRPr lang="en-US" sz="1600" dirty="0"/>
                    </a:p>
                  </a:txBody>
                  <a:tcPr marL="27747" marR="27747" marT="0" marB="0" anchor="b"/>
                </a:tc>
                <a:tc hMerge="1">
                  <a:txBody>
                    <a:bodyPr/>
                    <a:lstStyle/>
                    <a:p>
                      <a:pPr marL="0" marR="0" algn="ctr">
                        <a:buNone/>
                      </a:pPr>
                      <a:r>
                        <a:rPr lang="en-US" sz="1600" kern="0">
                          <a:effectLst/>
                        </a:rPr>
                        <a:t>$32.20</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$62.50</a:t>
                      </a:r>
                      <a:endParaRPr lang="en-US" sz="1600" kern="100" dirty="0">
                        <a:effectLst/>
                        <a:latin typeface="Times New Roman" panose="02020603050405020304" pitchFamily="18" charset="0"/>
                        <a:ea typeface="Aptos" panose="020B0004020202020204" pitchFamily="34" charset="0"/>
                      </a:endParaRPr>
                    </a:p>
                  </a:txBody>
                  <a:tcPr marL="27747" marR="27747" marT="0" marB="0" anchor="b">
                    <a:solidFill>
                      <a:srgbClr val="FFD9D9"/>
                    </a:solidFill>
                  </a:tcPr>
                </a:tc>
                <a:extLst>
                  <a:ext uri="{0D108BD9-81ED-4DB2-BD59-A6C34878D82A}">
                    <a16:rowId xmlns:a16="http://schemas.microsoft.com/office/drawing/2014/main" val="651816818"/>
                  </a:ext>
                </a:extLst>
              </a:tr>
              <a:tr h="40980">
                <a:tc>
                  <a:txBody>
                    <a:bodyPr/>
                    <a:lstStyle/>
                    <a:p>
                      <a:pPr marL="0" marR="0" algn="r">
                        <a:buNone/>
                      </a:pPr>
                      <a:r>
                        <a:rPr lang="en-US" sz="1600" kern="0">
                          <a:effectLst/>
                        </a:rPr>
                        <a:t>10000 gal</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$43.55</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tc gridSpan="2">
                  <a:txBody>
                    <a:bodyPr/>
                    <a:lstStyle/>
                    <a:p>
                      <a:pPr algn="ctr"/>
                      <a:r>
                        <a:rPr lang="en-US" sz="1600" kern="0" dirty="0">
                          <a:effectLst/>
                        </a:rPr>
                        <a:t>$45.20</a:t>
                      </a:r>
                      <a:endParaRPr lang="en-US" sz="1600" dirty="0"/>
                    </a:p>
                  </a:txBody>
                  <a:tcPr marL="27747" marR="27747" marT="0" marB="0" anchor="b"/>
                </a:tc>
                <a:tc hMerge="1">
                  <a:txBody>
                    <a:bodyPr/>
                    <a:lstStyle/>
                    <a:p>
                      <a:pPr marL="0" marR="0" algn="ctr">
                        <a:buNone/>
                      </a:pPr>
                      <a:r>
                        <a:rPr lang="en-US" sz="1600" kern="0">
                          <a:effectLst/>
                        </a:rPr>
                        <a:t>$45.20</a:t>
                      </a:r>
                      <a:endParaRPr lang="en-US" sz="1600" kern="100">
                        <a:effectLst/>
                        <a:latin typeface="Times New Roman" panose="02020603050405020304" pitchFamily="18" charset="0"/>
                        <a:ea typeface="Aptos" panose="020B0004020202020204" pitchFamily="34" charset="0"/>
                      </a:endParaRPr>
                    </a:p>
                  </a:txBody>
                  <a:tcPr marL="27747" marR="27747" marT="0" marB="0" anchor="b"/>
                </a:tc>
                <a:tc>
                  <a:txBody>
                    <a:bodyPr/>
                    <a:lstStyle/>
                    <a:p>
                      <a:pPr marL="0" marR="0" algn="ctr">
                        <a:buNone/>
                      </a:pPr>
                      <a:r>
                        <a:rPr lang="en-US" sz="1600" kern="0" dirty="0">
                          <a:effectLst/>
                        </a:rPr>
                        <a:t>$88.75</a:t>
                      </a:r>
                      <a:endParaRPr lang="en-US" sz="1600" kern="100" dirty="0">
                        <a:effectLst/>
                        <a:latin typeface="Times New Roman" panose="02020603050405020304" pitchFamily="18" charset="0"/>
                        <a:ea typeface="Aptos" panose="020B0004020202020204" pitchFamily="34" charset="0"/>
                      </a:endParaRPr>
                    </a:p>
                  </a:txBody>
                  <a:tcPr marL="27747" marR="27747" marT="0" marB="0" anchor="b"/>
                </a:tc>
                <a:extLst>
                  <a:ext uri="{0D108BD9-81ED-4DB2-BD59-A6C34878D82A}">
                    <a16:rowId xmlns:a16="http://schemas.microsoft.com/office/drawing/2014/main" val="1656247245"/>
                  </a:ext>
                </a:extLst>
              </a:tr>
            </a:tbl>
          </a:graphicData>
        </a:graphic>
      </p:graphicFrame>
      <p:sp>
        <p:nvSpPr>
          <p:cNvPr id="9" name="TextBox 8">
            <a:extLst>
              <a:ext uri="{FF2B5EF4-FFF2-40B4-BE49-F238E27FC236}">
                <a16:creationId xmlns:a16="http://schemas.microsoft.com/office/drawing/2014/main" id="{6ECC5162-2859-88AC-6421-AC80220EED82}"/>
              </a:ext>
            </a:extLst>
          </p:cNvPr>
          <p:cNvSpPr txBox="1"/>
          <p:nvPr/>
        </p:nvSpPr>
        <p:spPr>
          <a:xfrm>
            <a:off x="9057771" y="1121002"/>
            <a:ext cx="3134229" cy="2862322"/>
          </a:xfrm>
          <a:prstGeom prst="rect">
            <a:avLst/>
          </a:prstGeom>
          <a:noFill/>
        </p:spPr>
        <p:txBody>
          <a:bodyPr wrap="square" rtlCol="0">
            <a:spAutoFit/>
          </a:bodyPr>
          <a:lstStyle/>
          <a:p>
            <a:pPr algn="ctr"/>
            <a:r>
              <a:rPr lang="en-US" sz="3000" dirty="0">
                <a:solidFill>
                  <a:schemeClr val="bg1"/>
                </a:solidFill>
                <a:latin typeface="Times New Roman" panose="02020603050405020304" pitchFamily="18" charset="0"/>
                <a:cs typeface="Times New Roman" panose="02020603050405020304" pitchFamily="18" charset="0"/>
              </a:rPr>
              <a:t>Bills in red</a:t>
            </a:r>
          </a:p>
          <a:p>
            <a:pPr algn="ctr"/>
            <a:r>
              <a:rPr lang="en-US" sz="3000" dirty="0">
                <a:solidFill>
                  <a:schemeClr val="bg1"/>
                </a:solidFill>
                <a:latin typeface="Times New Roman" panose="02020603050405020304" pitchFamily="18" charset="0"/>
                <a:cs typeface="Times New Roman" panose="02020603050405020304" pitchFamily="18" charset="0"/>
              </a:rPr>
              <a:t>are still higher than</a:t>
            </a:r>
          </a:p>
          <a:p>
            <a:pPr algn="ctr"/>
            <a:r>
              <a:rPr lang="en-US" sz="3000" dirty="0">
                <a:solidFill>
                  <a:schemeClr val="bg1"/>
                </a:solidFill>
                <a:latin typeface="Times New Roman" panose="02020603050405020304" pitchFamily="18" charset="0"/>
                <a:cs typeface="Times New Roman" panose="02020603050405020304" pitchFamily="18" charset="0"/>
              </a:rPr>
              <a:t>Biloxi’s bill</a:t>
            </a:r>
          </a:p>
          <a:p>
            <a:pPr algn="ctr"/>
            <a:r>
              <a:rPr lang="en-US" sz="3000" dirty="0">
                <a:solidFill>
                  <a:schemeClr val="bg1"/>
                </a:solidFill>
                <a:latin typeface="Times New Roman" panose="02020603050405020304" pitchFamily="18" charset="0"/>
                <a:cs typeface="Times New Roman" panose="02020603050405020304" pitchFamily="18" charset="0"/>
              </a:rPr>
              <a:t>after the proposed</a:t>
            </a:r>
          </a:p>
          <a:p>
            <a:pPr algn="ctr"/>
            <a:r>
              <a:rPr lang="en-US" sz="3000" dirty="0">
                <a:solidFill>
                  <a:schemeClr val="bg1"/>
                </a:solidFill>
                <a:latin typeface="Times New Roman" panose="02020603050405020304" pitchFamily="18" charset="0"/>
                <a:cs typeface="Times New Roman" panose="02020603050405020304" pitchFamily="18" charset="0"/>
              </a:rPr>
              <a:t>rate increase</a:t>
            </a:r>
          </a:p>
        </p:txBody>
      </p:sp>
    </p:spTree>
    <p:extLst>
      <p:ext uri="{BB962C8B-B14F-4D97-AF65-F5344CB8AC3E}">
        <p14:creationId xmlns:p14="http://schemas.microsoft.com/office/powerpoint/2010/main" val="1637592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41000">
              <a:schemeClr val="accent1">
                <a:lumMod val="89000"/>
              </a:schemeClr>
            </a:gs>
            <a:gs pos="60000">
              <a:schemeClr val="accent1">
                <a:lumMod val="75000"/>
              </a:schemeClr>
            </a:gs>
            <a:gs pos="97000">
              <a:schemeClr val="accent1">
                <a:lumMod val="70000"/>
              </a:schemeClr>
            </a:gs>
          </a:gsLst>
          <a:path path="circle">
            <a:fillToRect l="100000" t="100000"/>
          </a:path>
          <a:tileRect r="-100000" b="-100000"/>
        </a:gradFill>
        <a:effectLst/>
      </p:bgPr>
    </p:bg>
    <p:spTree>
      <p:nvGrpSpPr>
        <p:cNvPr id="1" name="">
          <a:extLst>
            <a:ext uri="{FF2B5EF4-FFF2-40B4-BE49-F238E27FC236}">
              <a16:creationId xmlns:a16="http://schemas.microsoft.com/office/drawing/2014/main" id="{9798248D-D2B1-D5F0-4226-DBE0D1BD926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0EDA9B49-51D6-4E89-5820-2CC8A8D959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8254" y="4833203"/>
            <a:ext cx="1948774" cy="1778611"/>
          </a:xfrm>
          <a:prstGeom prst="rect">
            <a:avLst/>
          </a:prstGeom>
        </p:spPr>
      </p:pic>
      <p:sp>
        <p:nvSpPr>
          <p:cNvPr id="7" name="TextBox 6">
            <a:extLst>
              <a:ext uri="{FF2B5EF4-FFF2-40B4-BE49-F238E27FC236}">
                <a16:creationId xmlns:a16="http://schemas.microsoft.com/office/drawing/2014/main" id="{9B9B0D4D-1C09-7AB2-4F62-A0FF5F2EFFCC}"/>
              </a:ext>
            </a:extLst>
          </p:cNvPr>
          <p:cNvSpPr txBox="1"/>
          <p:nvPr/>
        </p:nvSpPr>
        <p:spPr>
          <a:xfrm>
            <a:off x="666855" y="1936856"/>
            <a:ext cx="11374316" cy="3785652"/>
          </a:xfrm>
          <a:prstGeom prst="rect">
            <a:avLst/>
          </a:prstGeom>
          <a:noFill/>
        </p:spPr>
        <p:txBody>
          <a:bodyPr wrap="square" rtlCol="0">
            <a:spAutoFit/>
          </a:bodyPr>
          <a:lstStyle/>
          <a:p>
            <a:pPr marL="914400" lvl="1" indent="-457200">
              <a:buFont typeface="Arial" panose="020B0604020202020204" pitchFamily="34" charset="0"/>
              <a:buChar char="•"/>
            </a:pPr>
            <a:r>
              <a:rPr lang="en-US" sz="3000" dirty="0">
                <a:solidFill>
                  <a:schemeClr val="bg1"/>
                </a:solidFill>
                <a:latin typeface="Times New Roman" panose="02020603050405020304" pitchFamily="18" charset="0"/>
                <a:cs typeface="Times New Roman" panose="02020603050405020304" pitchFamily="18" charset="0"/>
              </a:rPr>
              <a:t>$50,000 for Chlorine</a:t>
            </a:r>
          </a:p>
          <a:p>
            <a:pPr marL="914400" lvl="1" indent="-457200">
              <a:buFont typeface="Arial" panose="020B0604020202020204" pitchFamily="34" charset="0"/>
              <a:buChar char="•"/>
            </a:pPr>
            <a:r>
              <a:rPr lang="en-US" sz="3000" dirty="0">
                <a:solidFill>
                  <a:schemeClr val="bg1"/>
                </a:solidFill>
                <a:latin typeface="Times New Roman" panose="02020603050405020304" pitchFamily="18" charset="0"/>
                <a:cs typeface="Times New Roman" panose="02020603050405020304" pitchFamily="18" charset="0"/>
              </a:rPr>
              <a:t>$60,000 for Meters</a:t>
            </a:r>
          </a:p>
          <a:p>
            <a:pPr marL="914400" lvl="1" indent="-457200">
              <a:buFont typeface="Arial" panose="020B0604020202020204" pitchFamily="34" charset="0"/>
              <a:buChar char="•"/>
            </a:pPr>
            <a:r>
              <a:rPr lang="en-US" sz="3000" dirty="0">
                <a:solidFill>
                  <a:schemeClr val="bg1"/>
                </a:solidFill>
                <a:latin typeface="Times New Roman" panose="02020603050405020304" pitchFamily="18" charset="0"/>
                <a:cs typeface="Times New Roman" panose="02020603050405020304" pitchFamily="18" charset="0"/>
              </a:rPr>
              <a:t>$130,000 for upgrades to SCADA for Wells &amp; Lift Stations</a:t>
            </a:r>
          </a:p>
          <a:p>
            <a:pPr marL="914400" lvl="1" indent="-457200">
              <a:buFont typeface="Arial" panose="020B0604020202020204" pitchFamily="34" charset="0"/>
              <a:buChar char="•"/>
            </a:pPr>
            <a:r>
              <a:rPr lang="en-US" sz="3000" dirty="0">
                <a:solidFill>
                  <a:schemeClr val="bg1"/>
                </a:solidFill>
                <a:latin typeface="Times New Roman" panose="02020603050405020304" pitchFamily="18" charset="0"/>
                <a:cs typeface="Times New Roman" panose="02020603050405020304" pitchFamily="18" charset="0"/>
              </a:rPr>
              <a:t>$153,000 for water tank maintenance </a:t>
            </a:r>
          </a:p>
          <a:p>
            <a:pPr marL="914400" lvl="1" indent="-457200">
              <a:buFont typeface="Arial" panose="020B0604020202020204" pitchFamily="34" charset="0"/>
              <a:buChar char="•"/>
            </a:pPr>
            <a:r>
              <a:rPr lang="en-US" sz="3000" dirty="0">
                <a:solidFill>
                  <a:schemeClr val="bg1"/>
                </a:solidFill>
                <a:latin typeface="Times New Roman" panose="02020603050405020304" pitchFamily="18" charset="0"/>
                <a:cs typeface="Times New Roman" panose="02020603050405020304" pitchFamily="18" charset="0"/>
              </a:rPr>
              <a:t>$134,000 for HCUA contract</a:t>
            </a:r>
          </a:p>
          <a:p>
            <a:pPr marL="914400" lvl="1" indent="-457200">
              <a:buFont typeface="Arial" panose="020B0604020202020204" pitchFamily="34" charset="0"/>
              <a:buChar char="•"/>
            </a:pPr>
            <a:r>
              <a:rPr lang="en-US" sz="3000" dirty="0">
                <a:solidFill>
                  <a:schemeClr val="bg1"/>
                </a:solidFill>
                <a:latin typeface="Times New Roman" panose="02020603050405020304" pitchFamily="18" charset="0"/>
                <a:cs typeface="Times New Roman" panose="02020603050405020304" pitchFamily="18" charset="0"/>
              </a:rPr>
              <a:t>$300,000 for H20 contract</a:t>
            </a:r>
          </a:p>
          <a:p>
            <a:pPr marL="914400" lvl="1" indent="-457200">
              <a:buFont typeface="Arial" panose="020B0604020202020204" pitchFamily="34" charset="0"/>
              <a:buChar char="•"/>
            </a:pPr>
            <a:endParaRPr lang="en-US" sz="3000" dirty="0">
              <a:solidFill>
                <a:schemeClr val="bg1"/>
              </a:solidFill>
              <a:latin typeface="Times New Roman" panose="02020603050405020304" pitchFamily="18" charset="0"/>
              <a:cs typeface="Times New Roman" panose="02020603050405020304" pitchFamily="18" charset="0"/>
            </a:endParaRPr>
          </a:p>
          <a:p>
            <a:pPr marL="914400" lvl="1" indent="-457200">
              <a:buFont typeface="Arial" panose="020B0604020202020204" pitchFamily="34" charset="0"/>
              <a:buChar char="•"/>
            </a:pPr>
            <a:r>
              <a:rPr lang="en-US" sz="3000" dirty="0">
                <a:solidFill>
                  <a:schemeClr val="bg1"/>
                </a:solidFill>
                <a:latin typeface="Times New Roman" panose="02020603050405020304" pitchFamily="18" charset="0"/>
                <a:cs typeface="Times New Roman" panose="02020603050405020304" pitchFamily="18" charset="0"/>
              </a:rPr>
              <a:t>Total increase of $824,452 over FY26</a:t>
            </a:r>
          </a:p>
        </p:txBody>
      </p:sp>
      <p:sp>
        <p:nvSpPr>
          <p:cNvPr id="5" name="TextBox 4">
            <a:extLst>
              <a:ext uri="{FF2B5EF4-FFF2-40B4-BE49-F238E27FC236}">
                <a16:creationId xmlns:a16="http://schemas.microsoft.com/office/drawing/2014/main" id="{B991B30D-149E-B39B-A318-D2899666BD2C}"/>
              </a:ext>
            </a:extLst>
          </p:cNvPr>
          <p:cNvSpPr txBox="1"/>
          <p:nvPr/>
        </p:nvSpPr>
        <p:spPr>
          <a:xfrm>
            <a:off x="817685" y="457200"/>
            <a:ext cx="9601200" cy="861774"/>
          </a:xfrm>
          <a:prstGeom prst="rect">
            <a:avLst/>
          </a:prstGeom>
          <a:noFill/>
        </p:spPr>
        <p:txBody>
          <a:bodyPr wrap="square" rtlCol="0">
            <a:spAutoFit/>
          </a:bodyPr>
          <a:lstStyle/>
          <a:p>
            <a:r>
              <a:rPr lang="en-US" sz="5000" b="1" dirty="0">
                <a:solidFill>
                  <a:schemeClr val="bg1"/>
                </a:solidFill>
                <a:latin typeface="Times New Roman" panose="02020603050405020304" pitchFamily="18" charset="0"/>
                <a:cs typeface="Times New Roman" panose="02020603050405020304" pitchFamily="18" charset="0"/>
              </a:rPr>
              <a:t>FY27 Budget Increases</a:t>
            </a:r>
          </a:p>
        </p:txBody>
      </p:sp>
    </p:spTree>
    <p:extLst>
      <p:ext uri="{BB962C8B-B14F-4D97-AF65-F5344CB8AC3E}">
        <p14:creationId xmlns:p14="http://schemas.microsoft.com/office/powerpoint/2010/main" val="27003545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1937</TotalTime>
  <Words>1939</Words>
  <Application>Microsoft Office PowerPoint</Application>
  <PresentationFormat>Widescreen</PresentationFormat>
  <Paragraphs>631</Paragraphs>
  <Slides>37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Christy LeBatard</dc:creator>
  <cp:lastModifiedBy>Christy LeBatard</cp:lastModifiedBy>
  <cp:revision>83</cp:revision>
  <dcterms:created xsi:type="dcterms:W3CDTF">2026-08-03T17:39:40Z</dcterms:created>
  <dcterms:modified xsi:type="dcterms:W3CDTF">2026-10-13T17:16:27Z</dcterms:modified>
</cp:coreProperties>
</file>