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2" r:id="rId4"/>
    <p:sldId id="264" r:id="rId5"/>
    <p:sldId id="266" r:id="rId6"/>
    <p:sldId id="257" r:id="rId7"/>
    <p:sldId id="258" r:id="rId8"/>
    <p:sldId id="259" r:id="rId9"/>
    <p:sldId id="260" r:id="rId10"/>
    <p:sldId id="261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946779"/>
            <a:ext cx="8676222" cy="1283110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 workshop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877529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3, 2024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TISDALE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62" y="1330579"/>
            <a:ext cx="10568353" cy="3874478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possible sources…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01126-6488  Insurance &amp; Premium Expense… $3,381,800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01246-6405  legal - general… $805,000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01611-6649  other contractual services… $800,000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REVENUE PERHAPS?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145049"/>
              </p:ext>
            </p:extLst>
          </p:nvPr>
        </p:nvGraphicFramePr>
        <p:xfrm>
          <a:off x="373488" y="377781"/>
          <a:ext cx="11487954" cy="617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918">
                  <a:extLst>
                    <a:ext uri="{9D8B030D-6E8A-4147-A177-3AD203B41FA5}">
                      <a16:colId xmlns:a16="http://schemas.microsoft.com/office/drawing/2014/main" val="414186554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49109739"/>
                    </a:ext>
                  </a:extLst>
                </a:gridCol>
                <a:gridCol w="1914659">
                  <a:extLst>
                    <a:ext uri="{9D8B030D-6E8A-4147-A177-3AD203B41FA5}">
                      <a16:colId xmlns:a16="http://schemas.microsoft.com/office/drawing/2014/main" val="1186804438"/>
                    </a:ext>
                  </a:extLst>
                </a:gridCol>
                <a:gridCol w="1914659">
                  <a:extLst>
                    <a:ext uri="{9D8B030D-6E8A-4147-A177-3AD203B41FA5}">
                      <a16:colId xmlns:a16="http://schemas.microsoft.com/office/drawing/2014/main" val="1322547316"/>
                    </a:ext>
                  </a:extLst>
                </a:gridCol>
                <a:gridCol w="2374006">
                  <a:extLst>
                    <a:ext uri="{9D8B030D-6E8A-4147-A177-3AD203B41FA5}">
                      <a16:colId xmlns:a16="http://schemas.microsoft.com/office/drawing/2014/main" val="644651691"/>
                    </a:ext>
                  </a:extLst>
                </a:gridCol>
                <a:gridCol w="1455312">
                  <a:extLst>
                    <a:ext uri="{9D8B030D-6E8A-4147-A177-3AD203B41FA5}">
                      <a16:colId xmlns:a16="http://schemas.microsoft.com/office/drawing/2014/main" val="2682325830"/>
                    </a:ext>
                  </a:extLst>
                </a:gridCol>
              </a:tblGrid>
              <a:tr h="362435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</a:t>
                      </a:r>
                      <a:r>
                        <a:rPr lang="en-US" sz="2400" u="sng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US" sz="2400" u="sng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28609"/>
                  </a:ext>
                </a:extLst>
              </a:tr>
              <a:tr h="287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 vs Orig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499481"/>
                  </a:ext>
                </a:extLst>
              </a:tr>
              <a:tr h="490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76,005,363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648316"/>
                  </a:ext>
                </a:extLst>
              </a:tr>
              <a:tr h="490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74,042,699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391618"/>
                  </a:ext>
                </a:extLst>
              </a:tr>
              <a:tr h="490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71,974,088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72,355,396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73,234,660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1,260,572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216243"/>
                  </a:ext>
                </a:extLst>
              </a:tr>
              <a:tr h="490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69,211,376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70,625,157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76,938,995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7,727,619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073614"/>
                  </a:ext>
                </a:extLst>
              </a:tr>
              <a:tr h="490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59,626,204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60,124,781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70,099,782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10,473,578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356522"/>
                  </a:ext>
                </a:extLst>
              </a:tr>
              <a:tr h="490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60,083,587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60,992,383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56,817,826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(3,265,761)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373178"/>
                  </a:ext>
                </a:extLst>
              </a:tr>
              <a:tr h="490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58,813,511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59,525,967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60,380,735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1,567,224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155279"/>
                  </a:ext>
                </a:extLst>
              </a:tr>
              <a:tr h="490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58,504,876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59,628,599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59,406,683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901,807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15411"/>
                  </a:ext>
                </a:extLst>
              </a:tr>
              <a:tr h="490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58,694,067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59,220,479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58,828,665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134,598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999539"/>
                  </a:ext>
                </a:extLst>
              </a:tr>
              <a:tr h="490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58,009,471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59,130,879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57,104,001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(905,470)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861898"/>
                  </a:ext>
                </a:extLst>
              </a:tr>
              <a:tr h="490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54,553,343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54,548,343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60,754,117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6,200,774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213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32" y="609599"/>
            <a:ext cx="11117179" cy="57270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Minimum hourly rate going to $15/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30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that 3% raise…</a:t>
            </a:r>
            <a:br>
              <a:rPr lang="en-US" sz="30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So, whatever my salary or hourly rate was this year, </a:t>
            </a:r>
            <a:b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can add at least 3% to that, correct?</a:t>
            </a:r>
            <a:b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Is my longevity pay part of that 3%?</a:t>
            </a:r>
            <a:b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What if I got a job promotion last December?</a:t>
            </a:r>
            <a:b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What if I got a job promotion in early august?</a:t>
            </a:r>
            <a:b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What if I got a (merit) “pay bump” since January</a:t>
            </a:r>
            <a:r>
              <a:rPr lang="en-US" sz="28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any part of that pay bump part of my 3% increase?</a:t>
            </a:r>
            <a:b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Do the pay bands </a:t>
            </a:r>
            <a:r>
              <a:rPr lang="en-US" sz="2800" b="1" dirty="0" err="1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en-US" sz="28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my 3% pay raise?</a:t>
            </a:r>
            <a:endParaRPr lang="en-US" sz="2800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32" y="609599"/>
            <a:ext cx="11165305" cy="54382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 Cost of Living adjustments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increase, 20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2024… 2.58%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increase,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– 2024…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2.63%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increase,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– 2024…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2.29%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increase,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– 2024…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2.75%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increase,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– 2024…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4.14%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651" y="1066810"/>
            <a:ext cx="10726614" cy="4542681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is proposing 3% pay raise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of an additional 2%?  another $400,000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could another $400,000 be found?</a:t>
            </a:r>
            <a:b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options…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90" y="609599"/>
            <a:ext cx="11101136" cy="56628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city employees if fully staffed, </a:t>
            </a:r>
            <a:r>
              <a:rPr lang="en-US" sz="30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709</a:t>
            </a:r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(646, general fund + 63, port &amp; Water/sewer)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Will all 709 positions be budgeted in fy2025?</a:t>
            </a:r>
            <a:b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how many are likely to remain vacant?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864621"/>
              </p:ext>
            </p:extLst>
          </p:nvPr>
        </p:nvGraphicFramePr>
        <p:xfrm>
          <a:off x="682625" y="438149"/>
          <a:ext cx="10907712" cy="5988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902">
                  <a:extLst>
                    <a:ext uri="{9D8B030D-6E8A-4147-A177-3AD203B41FA5}">
                      <a16:colId xmlns:a16="http://schemas.microsoft.com/office/drawing/2014/main" val="2453096148"/>
                    </a:ext>
                  </a:extLst>
                </a:gridCol>
                <a:gridCol w="2240924">
                  <a:extLst>
                    <a:ext uri="{9D8B030D-6E8A-4147-A177-3AD203B41FA5}">
                      <a16:colId xmlns:a16="http://schemas.microsoft.com/office/drawing/2014/main" val="53544142"/>
                    </a:ext>
                  </a:extLst>
                </a:gridCol>
                <a:gridCol w="2253803">
                  <a:extLst>
                    <a:ext uri="{9D8B030D-6E8A-4147-A177-3AD203B41FA5}">
                      <a16:colId xmlns:a16="http://schemas.microsoft.com/office/drawing/2014/main" val="108617544"/>
                    </a:ext>
                  </a:extLst>
                </a:gridCol>
                <a:gridCol w="2125014">
                  <a:extLst>
                    <a:ext uri="{9D8B030D-6E8A-4147-A177-3AD203B41FA5}">
                      <a16:colId xmlns:a16="http://schemas.microsoft.com/office/drawing/2014/main" val="4217301958"/>
                    </a:ext>
                  </a:extLst>
                </a:gridCol>
                <a:gridCol w="2021983">
                  <a:extLst>
                    <a:ext uri="{9D8B030D-6E8A-4147-A177-3AD203B41FA5}">
                      <a16:colId xmlns:a16="http://schemas.microsoft.com/office/drawing/2014/main" val="1583083518"/>
                    </a:ext>
                  </a:extLst>
                </a:gridCol>
                <a:gridCol w="1197086">
                  <a:extLst>
                    <a:ext uri="{9D8B030D-6E8A-4147-A177-3AD203B41FA5}">
                      <a16:colId xmlns:a16="http://schemas.microsoft.com/office/drawing/2014/main" val="58782404"/>
                    </a:ext>
                  </a:extLst>
                </a:gridCol>
              </a:tblGrid>
              <a:tr h="460647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BUDGETED FOR </a:t>
                      </a:r>
                      <a:r>
                        <a:rPr lang="en-US" sz="2400" u="sng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PERSONNEL</a:t>
                      </a:r>
                      <a:endParaRPr lang="en-US" sz="2400" u="sng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550149"/>
                  </a:ext>
                </a:extLst>
              </a:tr>
              <a:tr h="4606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 VS ORIG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202301"/>
                  </a:ext>
                </a:extLst>
              </a:tr>
              <a:tr h="46064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51,707,508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844986"/>
                  </a:ext>
                </a:extLst>
              </a:tr>
              <a:tr h="46064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49,847,902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866373"/>
                  </a:ext>
                </a:extLst>
              </a:tr>
              <a:tr h="46064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47,751,962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46,055,791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45,934,862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(1,817,100)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-3.8%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635232"/>
                  </a:ext>
                </a:extLst>
              </a:tr>
              <a:tr h="46064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43,318,301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44,661,145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42,277,810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(1,040,491)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-2.4%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17380"/>
                  </a:ext>
                </a:extLst>
              </a:tr>
              <a:tr h="46064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40,963,451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42,120,741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40,468,733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 (494,718)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-1.2%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35606"/>
                  </a:ext>
                </a:extLst>
              </a:tr>
              <a:tr h="46064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42,836,369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45,222,566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41,711,406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(1,124,963)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-2.6%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632102"/>
                  </a:ext>
                </a:extLst>
              </a:tr>
              <a:tr h="46064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42,026,084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42,098,148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40,712,059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(1,314,025)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-3.1%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249434"/>
                  </a:ext>
                </a:extLst>
              </a:tr>
              <a:tr h="46064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41,067,370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41,209,347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39,945,123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(1,122,247)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-2.7%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713080"/>
                  </a:ext>
                </a:extLst>
              </a:tr>
              <a:tr h="46064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41,989,471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41,933,844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40,070,796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(1,918,675)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-4.6%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606830"/>
                  </a:ext>
                </a:extLst>
              </a:tr>
              <a:tr h="46064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39,976,899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40,657,281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38,391,319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(1,585,580)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-4.0%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538203"/>
                  </a:ext>
                </a:extLst>
              </a:tr>
              <a:tr h="46064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37,558,832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37,739,242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36,574,689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 (984,143)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-2.6%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867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9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44136"/>
              </p:ext>
            </p:extLst>
          </p:nvPr>
        </p:nvGraphicFramePr>
        <p:xfrm>
          <a:off x="1031846" y="385008"/>
          <a:ext cx="10058399" cy="590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14">
                  <a:extLst>
                    <a:ext uri="{9D8B030D-6E8A-4147-A177-3AD203B41FA5}">
                      <a16:colId xmlns:a16="http://schemas.microsoft.com/office/drawing/2014/main" val="369756068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117531315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57829119"/>
                    </a:ext>
                  </a:extLst>
                </a:gridCol>
                <a:gridCol w="1110966">
                  <a:extLst>
                    <a:ext uri="{9D8B030D-6E8A-4147-A177-3AD203B41FA5}">
                      <a16:colId xmlns:a16="http://schemas.microsoft.com/office/drawing/2014/main" val="2797139514"/>
                    </a:ext>
                  </a:extLst>
                </a:gridCol>
                <a:gridCol w="1762862">
                  <a:extLst>
                    <a:ext uri="{9D8B030D-6E8A-4147-A177-3AD203B41FA5}">
                      <a16:colId xmlns:a16="http://schemas.microsoft.com/office/drawing/2014/main" val="380184025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1247101371"/>
                    </a:ext>
                  </a:extLst>
                </a:gridCol>
              </a:tblGrid>
              <a:tr h="737937">
                <a:tc gridSpan="5"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All proposed (646) </a:t>
                      </a:r>
                      <a:r>
                        <a:rPr lang="en-US" sz="3000" b="1" i="0" u="sng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Personnel</a:t>
                      </a:r>
                      <a:r>
                        <a:rPr lang="en-US" sz="3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costs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8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$  51,707,508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7983682"/>
                  </a:ext>
                </a:extLst>
              </a:tr>
              <a:tr h="737937">
                <a:tc gridSpan="4"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Reduce by this % makes available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0.50%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258,538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453765"/>
                  </a:ext>
                </a:extLst>
              </a:tr>
              <a:tr h="737937"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0.75%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387,806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514198"/>
                  </a:ext>
                </a:extLst>
              </a:tr>
              <a:tr h="737937"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1.00%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517,075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906038"/>
                  </a:ext>
                </a:extLst>
              </a:tr>
              <a:tr h="737937"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1.25%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646,344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166494"/>
                  </a:ext>
                </a:extLst>
              </a:tr>
              <a:tr h="737937"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1.50%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775,613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486838"/>
                  </a:ext>
                </a:extLst>
              </a:tr>
              <a:tr h="737937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1.75% =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        904,881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05967"/>
                  </a:ext>
                </a:extLst>
              </a:tr>
              <a:tr h="737937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2.00% =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     1,034,150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616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8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75572"/>
              </p:ext>
            </p:extLst>
          </p:nvPr>
        </p:nvGraphicFramePr>
        <p:xfrm>
          <a:off x="1259569" y="589936"/>
          <a:ext cx="9698487" cy="5602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610">
                  <a:extLst>
                    <a:ext uri="{9D8B030D-6E8A-4147-A177-3AD203B41FA5}">
                      <a16:colId xmlns:a16="http://schemas.microsoft.com/office/drawing/2014/main" val="443589266"/>
                    </a:ext>
                  </a:extLst>
                </a:gridCol>
                <a:gridCol w="1077610">
                  <a:extLst>
                    <a:ext uri="{9D8B030D-6E8A-4147-A177-3AD203B41FA5}">
                      <a16:colId xmlns:a16="http://schemas.microsoft.com/office/drawing/2014/main" val="1372483724"/>
                    </a:ext>
                  </a:extLst>
                </a:gridCol>
                <a:gridCol w="1077610">
                  <a:extLst>
                    <a:ext uri="{9D8B030D-6E8A-4147-A177-3AD203B41FA5}">
                      <a16:colId xmlns:a16="http://schemas.microsoft.com/office/drawing/2014/main" val="2879261748"/>
                    </a:ext>
                  </a:extLst>
                </a:gridCol>
                <a:gridCol w="1077610">
                  <a:extLst>
                    <a:ext uri="{9D8B030D-6E8A-4147-A177-3AD203B41FA5}">
                      <a16:colId xmlns:a16="http://schemas.microsoft.com/office/drawing/2014/main" val="2979196546"/>
                    </a:ext>
                  </a:extLst>
                </a:gridCol>
                <a:gridCol w="1077610">
                  <a:extLst>
                    <a:ext uri="{9D8B030D-6E8A-4147-A177-3AD203B41FA5}">
                      <a16:colId xmlns:a16="http://schemas.microsoft.com/office/drawing/2014/main" val="2970587741"/>
                    </a:ext>
                  </a:extLst>
                </a:gridCol>
                <a:gridCol w="298304">
                  <a:extLst>
                    <a:ext uri="{9D8B030D-6E8A-4147-A177-3AD203B41FA5}">
                      <a16:colId xmlns:a16="http://schemas.microsoft.com/office/drawing/2014/main" val="2777001416"/>
                    </a:ext>
                  </a:extLst>
                </a:gridCol>
                <a:gridCol w="1648042">
                  <a:extLst>
                    <a:ext uri="{9D8B030D-6E8A-4147-A177-3AD203B41FA5}">
                      <a16:colId xmlns:a16="http://schemas.microsoft.com/office/drawing/2014/main" val="3414429854"/>
                    </a:ext>
                  </a:extLst>
                </a:gridCol>
                <a:gridCol w="2364091">
                  <a:extLst>
                    <a:ext uri="{9D8B030D-6E8A-4147-A177-3AD203B41FA5}">
                      <a16:colId xmlns:a16="http://schemas.microsoft.com/office/drawing/2014/main" val="3309625441"/>
                    </a:ext>
                  </a:extLst>
                </a:gridCol>
              </a:tblGrid>
              <a:tr h="977003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Total all proposed </a:t>
                      </a:r>
                      <a:r>
                        <a:rPr lang="en-US" sz="3000" b="1" i="0" u="sng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Supplies &amp; Services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0" u="none" strike="noStrike" dirty="0" smtClean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0" u="none" strike="noStrike" dirty="0" smtClean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$ 23,440,971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855554"/>
                  </a:ext>
                </a:extLst>
              </a:tr>
              <a:tr h="85179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Reduce by this % makes available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0.50%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117,205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010531"/>
                  </a:ext>
                </a:extLst>
              </a:tr>
              <a:tr h="977003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0.75%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175,807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598930"/>
                  </a:ext>
                </a:extLst>
              </a:tr>
              <a:tr h="977003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1.00%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234,410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259805"/>
                  </a:ext>
                </a:extLst>
              </a:tr>
              <a:tr h="842571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1.25%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293,012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339147"/>
                  </a:ext>
                </a:extLst>
              </a:tr>
              <a:tr h="977003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1.50%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351,615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157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4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33406"/>
              </p:ext>
            </p:extLst>
          </p:nvPr>
        </p:nvGraphicFramePr>
        <p:xfrm>
          <a:off x="773724" y="545684"/>
          <a:ext cx="10585936" cy="548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215">
                  <a:extLst>
                    <a:ext uri="{9D8B030D-6E8A-4147-A177-3AD203B41FA5}">
                      <a16:colId xmlns:a16="http://schemas.microsoft.com/office/drawing/2014/main" val="65969345"/>
                    </a:ext>
                  </a:extLst>
                </a:gridCol>
                <a:gridCol w="1176215">
                  <a:extLst>
                    <a:ext uri="{9D8B030D-6E8A-4147-A177-3AD203B41FA5}">
                      <a16:colId xmlns:a16="http://schemas.microsoft.com/office/drawing/2014/main" val="405612340"/>
                    </a:ext>
                  </a:extLst>
                </a:gridCol>
                <a:gridCol w="1176215">
                  <a:extLst>
                    <a:ext uri="{9D8B030D-6E8A-4147-A177-3AD203B41FA5}">
                      <a16:colId xmlns:a16="http://schemas.microsoft.com/office/drawing/2014/main" val="1519183730"/>
                    </a:ext>
                  </a:extLst>
                </a:gridCol>
                <a:gridCol w="1176215">
                  <a:extLst>
                    <a:ext uri="{9D8B030D-6E8A-4147-A177-3AD203B41FA5}">
                      <a16:colId xmlns:a16="http://schemas.microsoft.com/office/drawing/2014/main" val="712442133"/>
                    </a:ext>
                  </a:extLst>
                </a:gridCol>
                <a:gridCol w="1176215">
                  <a:extLst>
                    <a:ext uri="{9D8B030D-6E8A-4147-A177-3AD203B41FA5}">
                      <a16:colId xmlns:a16="http://schemas.microsoft.com/office/drawing/2014/main" val="3792146800"/>
                    </a:ext>
                  </a:extLst>
                </a:gridCol>
                <a:gridCol w="255955">
                  <a:extLst>
                    <a:ext uri="{9D8B030D-6E8A-4147-A177-3AD203B41FA5}">
                      <a16:colId xmlns:a16="http://schemas.microsoft.com/office/drawing/2014/main" val="419078623"/>
                    </a:ext>
                  </a:extLst>
                </a:gridCol>
                <a:gridCol w="1787124">
                  <a:extLst>
                    <a:ext uri="{9D8B030D-6E8A-4147-A177-3AD203B41FA5}">
                      <a16:colId xmlns:a16="http://schemas.microsoft.com/office/drawing/2014/main" val="1805346436"/>
                    </a:ext>
                  </a:extLst>
                </a:gridCol>
                <a:gridCol w="2661782">
                  <a:extLst>
                    <a:ext uri="{9D8B030D-6E8A-4147-A177-3AD203B41FA5}">
                      <a16:colId xmlns:a16="http://schemas.microsoft.com/office/drawing/2014/main" val="422662782"/>
                    </a:ext>
                  </a:extLst>
                </a:gridCol>
              </a:tblGrid>
              <a:tr h="1051247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Total all proposed </a:t>
                      </a:r>
                      <a:r>
                        <a:rPr lang="en-US" sz="3000" b="1" i="0" u="sng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Department Budgets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$  81,867,579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28286"/>
                  </a:ext>
                </a:extLst>
              </a:tr>
              <a:tr h="988007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Reduce by this % makes available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409,338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007673"/>
                  </a:ext>
                </a:extLst>
              </a:tr>
              <a:tr h="862461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614,007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575456"/>
                  </a:ext>
                </a:extLst>
              </a:tr>
              <a:tr h="862461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818,676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039183"/>
                  </a:ext>
                </a:extLst>
              </a:tr>
              <a:tr h="862461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1,023,345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011430"/>
                  </a:ext>
                </a:extLst>
              </a:tr>
              <a:tr h="862461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1.50% =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1,228,014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457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1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78" y="1090246"/>
            <a:ext cx="11131062" cy="414996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millage from Debt side to Operational side?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yes…</a:t>
            </a:r>
            <a:b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fraction of a mill?</a:t>
            </a:r>
            <a:b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much money will that make available?</a:t>
            </a:r>
            <a:b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d&amp;r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millage being reduced?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152</TotalTime>
  <Words>838</Words>
  <Application>Microsoft Office PowerPoint</Application>
  <PresentationFormat>Widescreen</PresentationFormat>
  <Paragraphs>183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Mesh</vt:lpstr>
      <vt:lpstr> budget workshop</vt:lpstr>
      <vt:lpstr>Social Security Cost of Living adjustments Average aNnual increase, 2000 – 2024… 2.58% Average aNnual increase, 2005 – 2024… 2.63% Average aNnual increase, 2010 – 2024… 2.29% Average aNnual increase, 2015 – 2024… 2.75% Average aNnual increase, 2020 – 2024… 4.14%</vt:lpstr>
      <vt:lpstr>Administration is proposing 3% pay raise  cost of an additional 2%?  another $400,000   where could another $400,000 be found?  Some options…</vt:lpstr>
      <vt:lpstr>Number of city employees if fully staffed, 709 (646, general fund + 63, port &amp; Water/sewer)  - Will all 709 positions be budgeted in fy2025?  - how many are likely to remain vacant?</vt:lpstr>
      <vt:lpstr>PowerPoint Presentation</vt:lpstr>
      <vt:lpstr>PowerPoint Presentation</vt:lpstr>
      <vt:lpstr>PowerPoint Presentation</vt:lpstr>
      <vt:lpstr>PowerPoint Presentation</vt:lpstr>
      <vt:lpstr>Moving millage from Debt side to Operational side?  If yes…  what fraction of a mill?  How much money will that make available?   is d&amp;r millage being reduced?</vt:lpstr>
      <vt:lpstr>Other possible sources…  01126-6488  Insurance &amp; Premium Expense… $3,381,800  01246-6405  legal - general… $805,000  01611-6649  other contractual services… $800,000         ADDITIONAL REVENUE PERHAPS?</vt:lpstr>
      <vt:lpstr>PowerPoint Presentation</vt:lpstr>
      <vt:lpstr>Minimum hourly rate going to $15/hr… that 3% raise… So, whatever my salary or hourly rate was this year,  I can add at least 3% to that, correct? … Is my longevity pay part of that 3%? … What if I got a job promotion last December? … What if I got a job promotion in early august? … What if I got a (merit) “pay bump” since January,  is any part of that pay bump part of my 3% increase? … Do the pay bands LIMIt my 3% pay raise?</vt:lpstr>
    </vt:vector>
  </TitlesOfParts>
  <Company>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29</cp:revision>
  <dcterms:created xsi:type="dcterms:W3CDTF">2024-09-03T16:07:29Z</dcterms:created>
  <dcterms:modified xsi:type="dcterms:W3CDTF">2024-09-04T01:52:11Z</dcterms:modified>
</cp:coreProperties>
</file>